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16"/>
  </p:notesMasterIdLst>
  <p:handoutMasterIdLst>
    <p:handoutMasterId r:id="rId17"/>
  </p:handoutMasterIdLst>
  <p:sldIdLst>
    <p:sldId id="256" r:id="rId5"/>
    <p:sldId id="617" r:id="rId6"/>
    <p:sldId id="308" r:id="rId7"/>
    <p:sldId id="327" r:id="rId8"/>
    <p:sldId id="328" r:id="rId9"/>
    <p:sldId id="324" r:id="rId10"/>
    <p:sldId id="329" r:id="rId11"/>
    <p:sldId id="618" r:id="rId12"/>
    <p:sldId id="310" r:id="rId13"/>
    <p:sldId id="314" r:id="rId14"/>
    <p:sldId id="616" r:id="rId15"/>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ernholdt, David" initials="BD" lastIdx="1" clrIdx="0">
    <p:extLst>
      <p:ext uri="{19B8F6BF-5375-455C-9EA6-DF929625EA0E}">
        <p15:presenceInfo xmlns:p15="http://schemas.microsoft.com/office/powerpoint/2012/main" userId="S::bek@ornl.gov::f808388a-a727-4abe-af5b-576b1a4d5d2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009" autoAdjust="0"/>
    <p:restoredTop sz="96571" autoAdjust="0"/>
  </p:normalViewPr>
  <p:slideViewPr>
    <p:cSldViewPr snapToGrid="0" showGuides="1">
      <p:cViewPr varScale="1">
        <p:scale>
          <a:sx n="77" d="100"/>
          <a:sy n="77" d="100"/>
        </p:scale>
        <p:origin x="1248" y="67"/>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11/7/2020</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jpg>
</file>

<file path=ppt/media/image12.jpeg>
</file>

<file path=ppt/media/image13.jp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11/7/2020</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5.png"/><Relationship Id="rId7"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40"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11" name="Picture 10">
            <a:extLst>
              <a:ext uri="{FF2B5EF4-FFF2-40B4-BE49-F238E27FC236}">
                <a16:creationId xmlns:a16="http://schemas.microsoft.com/office/drawing/2014/main" id="{FEB516F4-C09A-4E83-A0F1-168C638F25AA}"/>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58932" b="1495"/>
          <a:stretch/>
        </p:blipFill>
        <p:spPr>
          <a:xfrm rot="10800000">
            <a:off x="-1" y="1572767"/>
            <a:ext cx="2852965" cy="4078297"/>
          </a:xfrm>
          <a:prstGeom prst="rect">
            <a:avLst/>
          </a:prstGeom>
        </p:spPr>
      </p:pic>
      <p:pic>
        <p:nvPicPr>
          <p:cNvPr id="10" name="Picture 9" descr="IDEAS_logo.png">
            <a:extLst>
              <a:ext uri="{FF2B5EF4-FFF2-40B4-BE49-F238E27FC236}">
                <a16:creationId xmlns:a16="http://schemas.microsoft.com/office/drawing/2014/main" id="{9DE86E9C-D24A-4552-A542-495444B5B047}"/>
              </a:ext>
            </a:extLst>
          </p:cNvPr>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211056" y="1848659"/>
            <a:ext cx="2350008" cy="815135"/>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D1C1369-A08C-454A-B0B5-0955BB31B118}"/>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r="58932" b="1495"/>
          <a:stretch/>
        </p:blipFill>
        <p:spPr>
          <a:xfrm>
            <a:off x="9335860" y="0"/>
            <a:ext cx="2852965" cy="4078297"/>
          </a:xfrm>
          <a:prstGeom prst="rect">
            <a:avLst/>
          </a:prstGeom>
          <a:effectLst>
            <a:outerShdw blurRad="50800" dist="50800" dir="5400000" algn="ctr" rotWithShape="0">
              <a:srgbClr val="000000">
                <a:alpha val="0"/>
              </a:srgbClr>
            </a:outerShdw>
          </a:effectLst>
        </p:spPr>
      </p:pic>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3517"/>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10" name="Picture 9" descr="IDEAS_logo.png">
            <a:extLst>
              <a:ext uri="{FF2B5EF4-FFF2-40B4-BE49-F238E27FC236}">
                <a16:creationId xmlns:a16="http://schemas.microsoft.com/office/drawing/2014/main" id="{B8E2FEED-84DC-4438-B439-E3DA7A28736A}"/>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7663530" y="6156960"/>
            <a:ext cx="1845330" cy="640080"/>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37" r:id="rId2"/>
    <p:sldLayoutId id="2147483939" r:id="rId3"/>
    <p:sldLayoutId id="2147483950" r:id="rId4"/>
    <p:sldLayoutId id="2147483940" r:id="rId5"/>
    <p:sldLayoutId id="2147483941" r:id="rId6"/>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hyperlink" Target="https://betterscientificsoftware.github.io/bssw-tutorial-sc20/"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betterscientificsoftware.github.io/bssw-tutorial-sc20/"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mailto:bssw-tutorial@lists.mcs.anl.gov"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doi.org/10.6084/m9.figshare.12994376"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jpeg"/><Relationship Id="rId2" Type="http://schemas.openxmlformats.org/officeDocument/2006/relationships/hyperlink" Target="http://ideas-productivity.org/" TargetMode="External"/><Relationship Id="rId1" Type="http://schemas.openxmlformats.org/officeDocument/2006/relationships/slideLayout" Target="../slideLayouts/slideLayout2.xml"/><Relationship Id="rId6" Type="http://schemas.openxmlformats.org/officeDocument/2006/relationships/image" Target="../media/image13.jpg"/><Relationship Id="rId5" Type="http://schemas.openxmlformats.org/officeDocument/2006/relationships/image" Target="../media/image12.jpeg"/><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2" Type="http://schemas.openxmlformats.org/officeDocument/2006/relationships/hyperlink" Target="https://bssw.io/"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bssw.io/pages/receive-our-email-digest" TargetMode="External"/><Relationship Id="rId2" Type="http://schemas.openxmlformats.org/officeDocument/2006/relationships/hyperlink" Target="http://eepurl.com/cQCyJ5" TargetMode="Externa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8.png"/><Relationship Id="rId4" Type="http://schemas.openxmlformats.org/officeDocument/2006/relationships/hyperlink" Target="https://bssw.io/items.rss"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sc20.supercomputing.org/session/?sess=sess221" TargetMode="External"/><Relationship Id="rId3" Type="http://schemas.openxmlformats.org/officeDocument/2006/relationships/hyperlink" Target="https://sc20.supercomputing.org/presentation/?id=pec104&amp;sess=sess267" TargetMode="External"/><Relationship Id="rId7" Type="http://schemas.openxmlformats.org/officeDocument/2006/relationships/hyperlink" Target="https://sc20.supercomputing.org/session/?sess=sess224" TargetMode="External"/><Relationship Id="rId2" Type="http://schemas.openxmlformats.org/officeDocument/2006/relationships/hyperlink" Target="https://sc20.supercomputing.org/presentation/?id=tut132&amp;sess=sess241" TargetMode="External"/><Relationship Id="rId1" Type="http://schemas.openxmlformats.org/officeDocument/2006/relationships/slideLayout" Target="../slideLayouts/slideLayout2.xml"/><Relationship Id="rId6" Type="http://schemas.openxmlformats.org/officeDocument/2006/relationships/hyperlink" Target="https://sc20.supercomputing.org/session/?sess=sess217" TargetMode="External"/><Relationship Id="rId11" Type="http://schemas.openxmlformats.org/officeDocument/2006/relationships/hyperlink" Target="https://sc20.supercomputing.org/presentation/?id=bof166&amp;sess=sess307" TargetMode="External"/><Relationship Id="rId5" Type="http://schemas.openxmlformats.org/officeDocument/2006/relationships/hyperlink" Target="https://sc20.supercomputing.org/session/?sess=sess205" TargetMode="External"/><Relationship Id="rId10" Type="http://schemas.openxmlformats.org/officeDocument/2006/relationships/hyperlink" Target="https://sc20.supercomputing.org/presentation/?id=bof107&amp;sess=sess310" TargetMode="External"/><Relationship Id="rId4" Type="http://schemas.openxmlformats.org/officeDocument/2006/relationships/hyperlink" Target="https://sc20.supercomputing.org/session/?sess=sess200" TargetMode="External"/><Relationship Id="rId9" Type="http://schemas.openxmlformats.org/officeDocument/2006/relationships/hyperlink" Target="https://sc20.supercomputing.org/session/?sess=sess291"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3177633" y="6189"/>
            <a:ext cx="8292316" cy="1030930"/>
          </a:xfrm>
        </p:spPr>
        <p:txBody>
          <a:bodyPr/>
          <a:lstStyle/>
          <a:p>
            <a:r>
              <a:rPr lang="en-US" dirty="0"/>
              <a:t>Welcome to…</a:t>
            </a:r>
          </a:p>
        </p:txBody>
      </p:sp>
      <p:pic>
        <p:nvPicPr>
          <p:cNvPr id="8" name="Picture 7" descr="Screen Shot 2017-01-21 at 6.45.35 PM.png">
            <a:extLst>
              <a:ext uri="{FF2B5EF4-FFF2-40B4-BE49-F238E27FC236}">
                <a16:creationId xmlns:a16="http://schemas.microsoft.com/office/drawing/2014/main" id="{2D830406-FACC-4050-8E30-3A157692EB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068799" y="1114543"/>
            <a:ext cx="4051226" cy="1738172"/>
          </a:xfrm>
          <a:prstGeom prst="rect">
            <a:avLst/>
          </a:prstGeom>
        </p:spPr>
      </p:pic>
      <p:sp>
        <p:nvSpPr>
          <p:cNvPr id="9" name="TextBox 8">
            <a:extLst>
              <a:ext uri="{FF2B5EF4-FFF2-40B4-BE49-F238E27FC236}">
                <a16:creationId xmlns:a16="http://schemas.microsoft.com/office/drawing/2014/main" id="{1567E541-91AB-4DED-99B3-172FBF7CFD40}"/>
              </a:ext>
            </a:extLst>
          </p:cNvPr>
          <p:cNvSpPr txBox="1"/>
          <p:nvPr/>
        </p:nvSpPr>
        <p:spPr>
          <a:xfrm>
            <a:off x="2452099" y="2931437"/>
            <a:ext cx="7284684" cy="1877437"/>
          </a:xfrm>
          <a:prstGeom prst="rect">
            <a:avLst/>
          </a:prstGeom>
          <a:noFill/>
        </p:spPr>
        <p:txBody>
          <a:bodyPr wrap="square" rtlCol="0">
            <a:spAutoFit/>
          </a:bodyPr>
          <a:lstStyle/>
          <a:p>
            <a:pPr algn="ctr"/>
            <a:r>
              <a:rPr lang="en-US" sz="2400" b="1" dirty="0"/>
              <a:t>David E. Bernholdt, Anshu Dubey, Patricia Grubel, Rinku Gupta</a:t>
            </a:r>
          </a:p>
          <a:p>
            <a:pPr algn="ctr">
              <a:spcBef>
                <a:spcPts val="1200"/>
              </a:spcBef>
            </a:pPr>
            <a:r>
              <a:rPr lang="en-US" sz="2400" dirty="0"/>
              <a:t>Assisted by Deborah Stevens</a:t>
            </a:r>
          </a:p>
          <a:p>
            <a:pPr algn="ctr">
              <a:spcBef>
                <a:spcPts val="1200"/>
              </a:spcBef>
            </a:pPr>
            <a:r>
              <a:rPr lang="en-US" sz="2400" dirty="0"/>
              <a:t>2:30pm-6:30pm ET Tuesday 10 November 2020</a:t>
            </a:r>
          </a:p>
        </p:txBody>
      </p:sp>
      <p:grpSp>
        <p:nvGrpSpPr>
          <p:cNvPr id="19" name="Group 18">
            <a:extLst>
              <a:ext uri="{FF2B5EF4-FFF2-40B4-BE49-F238E27FC236}">
                <a16:creationId xmlns:a16="http://schemas.microsoft.com/office/drawing/2014/main" id="{5DA3ADE3-D09C-4F16-B414-C8580062E182}"/>
              </a:ext>
            </a:extLst>
          </p:cNvPr>
          <p:cNvGrpSpPr/>
          <p:nvPr/>
        </p:nvGrpSpPr>
        <p:grpSpPr>
          <a:xfrm>
            <a:off x="4471718" y="5542925"/>
            <a:ext cx="3245388" cy="596806"/>
            <a:chOff x="1967920" y="5132113"/>
            <a:chExt cx="3245388" cy="596806"/>
          </a:xfrm>
        </p:grpSpPr>
        <p:pic>
          <p:nvPicPr>
            <p:cNvPr id="6" name="Picture 2" descr="https://licensebuttons.net/l/by/4.0/88x31.png">
              <a:extLst>
                <a:ext uri="{FF2B5EF4-FFF2-40B4-BE49-F238E27FC236}">
                  <a16:creationId xmlns:a16="http://schemas.microsoft.com/office/drawing/2014/main" id="{5CC514C2-8FC7-4B1D-89D7-30A4651832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7920" y="5143703"/>
              <a:ext cx="1661258" cy="58521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88CB8FE3-A8A7-43B1-A57A-F06E06D980C6}"/>
                </a:ext>
              </a:extLst>
            </p:cNvPr>
            <p:cNvSpPr txBox="1"/>
            <p:nvPr/>
          </p:nvSpPr>
          <p:spPr>
            <a:xfrm>
              <a:off x="3601264" y="5132113"/>
              <a:ext cx="1612044" cy="590931"/>
            </a:xfrm>
            <a:prstGeom prst="rect">
              <a:avLst/>
            </a:prstGeom>
            <a:noFill/>
          </p:spPr>
          <p:txBody>
            <a:bodyPr wrap="square" rtlCol="0">
              <a:spAutoFit/>
            </a:bodyPr>
            <a:lstStyle/>
            <a:p>
              <a:pPr algn="ctr">
                <a:lnSpc>
                  <a:spcPct val="90000"/>
                </a:lnSpc>
              </a:pPr>
              <a:r>
                <a:rPr lang="en-US" sz="1200" dirty="0"/>
                <a:t>See slide 2 for license details and requested citation</a:t>
              </a:r>
            </a:p>
          </p:txBody>
        </p:sp>
      </p:grpSp>
      <p:sp>
        <p:nvSpPr>
          <p:cNvPr id="18" name="Rectangle 17">
            <a:extLst>
              <a:ext uri="{FF2B5EF4-FFF2-40B4-BE49-F238E27FC236}">
                <a16:creationId xmlns:a16="http://schemas.microsoft.com/office/drawing/2014/main" id="{3C32E92A-9301-4D75-9FC9-47790C497560}"/>
              </a:ext>
            </a:extLst>
          </p:cNvPr>
          <p:cNvSpPr/>
          <p:nvPr/>
        </p:nvSpPr>
        <p:spPr>
          <a:xfrm>
            <a:off x="2349365" y="4834285"/>
            <a:ext cx="7490094" cy="707886"/>
          </a:xfrm>
          <a:prstGeom prst="rect">
            <a:avLst/>
          </a:prstGeom>
        </p:spPr>
        <p:txBody>
          <a:bodyPr wrap="square">
            <a:spAutoFit/>
          </a:bodyPr>
          <a:lstStyle/>
          <a:p>
            <a:pPr algn="ctr"/>
            <a:r>
              <a:rPr lang="en-US" sz="2000" dirty="0"/>
              <a:t>Last-minute updates, final slides, etc. at: </a:t>
            </a:r>
            <a:r>
              <a:rPr lang="en-US" sz="2000" b="1" dirty="0">
                <a:hlinkClick r:id="rId4"/>
              </a:rPr>
              <a:t>https://betterscientificsoftware.github.io/bssw-tutorial-sc20/</a:t>
            </a:r>
            <a:endParaRPr lang="en-US" sz="2400" b="1" dirty="0"/>
          </a:p>
        </p:txBody>
      </p:sp>
      <p:pic>
        <p:nvPicPr>
          <p:cNvPr id="3" name="Picture 2">
            <a:extLst>
              <a:ext uri="{FF2B5EF4-FFF2-40B4-BE49-F238E27FC236}">
                <a16:creationId xmlns:a16="http://schemas.microsoft.com/office/drawing/2014/main" id="{34CF1D90-6D5B-4C09-B438-ACB0AAE9EA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4352466"/>
            <a:ext cx="1828800" cy="1828800"/>
          </a:xfrm>
          <a:prstGeom prst="rect">
            <a:avLst/>
          </a:prstGeom>
        </p:spPr>
      </p:pic>
      <p:sp>
        <p:nvSpPr>
          <p:cNvPr id="2" name="TextBox 1">
            <a:extLst>
              <a:ext uri="{FF2B5EF4-FFF2-40B4-BE49-F238E27FC236}">
                <a16:creationId xmlns:a16="http://schemas.microsoft.com/office/drawing/2014/main" id="{9F59F666-EB5C-4739-A209-1E5258BBE60A}"/>
              </a:ext>
            </a:extLst>
          </p:cNvPr>
          <p:cNvSpPr txBox="1"/>
          <p:nvPr/>
        </p:nvSpPr>
        <p:spPr>
          <a:xfrm>
            <a:off x="8696740" y="1243158"/>
            <a:ext cx="3289852" cy="1514261"/>
          </a:xfrm>
          <a:prstGeom prst="rect">
            <a:avLst/>
          </a:prstGeom>
          <a:solidFill>
            <a:srgbClr val="FFFF00"/>
          </a:solidFill>
          <a:ln w="38100">
            <a:solidFill>
              <a:schemeClr val="accent4"/>
            </a:solidFill>
          </a:ln>
        </p:spPr>
        <p:txBody>
          <a:bodyPr wrap="square" lIns="118872" tIns="91440" rIns="118872" bIns="91440" rtlCol="0" anchor="ctr" anchorCtr="0">
            <a:spAutoFit/>
          </a:bodyPr>
          <a:lstStyle/>
          <a:p>
            <a:pPr algn="l">
              <a:lnSpc>
                <a:spcPct val="90000"/>
              </a:lnSpc>
            </a:pPr>
            <a:r>
              <a:rPr lang="en-US" sz="2400" dirty="0">
                <a:solidFill>
                  <a:srgbClr val="FF0000"/>
                </a:solidFill>
              </a:rPr>
              <a:t>Please follow the link or use the QR code to get the latest updates for this tutorial!</a:t>
            </a:r>
          </a:p>
        </p:txBody>
      </p:sp>
      <p:cxnSp>
        <p:nvCxnSpPr>
          <p:cNvPr id="5" name="Straight Arrow Connector 4">
            <a:extLst>
              <a:ext uri="{FF2B5EF4-FFF2-40B4-BE49-F238E27FC236}">
                <a16:creationId xmlns:a16="http://schemas.microsoft.com/office/drawing/2014/main" id="{F6971359-185E-42E4-9FEA-EC8137C20B9D}"/>
              </a:ext>
            </a:extLst>
          </p:cNvPr>
          <p:cNvCxnSpPr>
            <a:stCxn id="2" idx="2"/>
            <a:endCxn id="18" idx="3"/>
          </p:cNvCxnSpPr>
          <p:nvPr/>
        </p:nvCxnSpPr>
        <p:spPr>
          <a:xfrm flipH="1">
            <a:off x="9839459" y="2757419"/>
            <a:ext cx="502207" cy="2430809"/>
          </a:xfrm>
          <a:prstGeom prst="straightConnector1">
            <a:avLst/>
          </a:prstGeom>
          <a:ln w="381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02779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012BA-8349-4F63-995A-190570787086}"/>
              </a:ext>
            </a:extLst>
          </p:cNvPr>
          <p:cNvSpPr>
            <a:spLocks noGrp="1"/>
          </p:cNvSpPr>
          <p:nvPr>
            <p:ph type="title"/>
          </p:nvPr>
        </p:nvSpPr>
        <p:spPr/>
        <p:txBody>
          <a:bodyPr/>
          <a:lstStyle/>
          <a:p>
            <a:r>
              <a:rPr lang="en-US" dirty="0"/>
              <a:t>Hands-On Activities</a:t>
            </a:r>
          </a:p>
        </p:txBody>
      </p:sp>
      <p:sp>
        <p:nvSpPr>
          <p:cNvPr id="3" name="Content Placeholder 2">
            <a:extLst>
              <a:ext uri="{FF2B5EF4-FFF2-40B4-BE49-F238E27FC236}">
                <a16:creationId xmlns:a16="http://schemas.microsoft.com/office/drawing/2014/main" id="{0F20C93A-8687-4A10-A3FB-77446A44FBAB}"/>
              </a:ext>
            </a:extLst>
          </p:cNvPr>
          <p:cNvSpPr>
            <a:spLocks noGrp="1"/>
          </p:cNvSpPr>
          <p:nvPr>
            <p:ph idx="1"/>
          </p:nvPr>
        </p:nvSpPr>
        <p:spPr>
          <a:xfrm>
            <a:off x="365761" y="1012149"/>
            <a:ext cx="6211614" cy="4047778"/>
          </a:xfrm>
        </p:spPr>
        <p:txBody>
          <a:bodyPr/>
          <a:lstStyle/>
          <a:p>
            <a:pPr marL="0" indent="0">
              <a:buNone/>
            </a:pPr>
            <a:r>
              <a:rPr lang="en-US" dirty="0"/>
              <a:t>We have created a simple example to give you some (optional) hands-on experience with some of the concepts in this tutorial</a:t>
            </a:r>
          </a:p>
          <a:p>
            <a:pPr>
              <a:spcBef>
                <a:spcPts val="800"/>
              </a:spcBef>
            </a:pPr>
            <a:r>
              <a:rPr lang="en-US" sz="2000" dirty="0"/>
              <a:t>You don’t need to understand the math/physics to do the exercises, or find them useful</a:t>
            </a:r>
          </a:p>
          <a:p>
            <a:pPr marL="0" indent="0">
              <a:spcBef>
                <a:spcPts val="3600"/>
              </a:spcBef>
              <a:buNone/>
            </a:pPr>
            <a:r>
              <a:rPr lang="en-US" dirty="0"/>
              <a:t>Because of the limited time for this tutorial, the exercises will be </a:t>
            </a:r>
            <a:r>
              <a:rPr lang="en-US" i="1" dirty="0"/>
              <a:t>“homework”,</a:t>
            </a:r>
            <a:r>
              <a:rPr lang="en-US" dirty="0"/>
              <a:t> but we’ll be happy to give you feedback on your work</a:t>
            </a:r>
          </a:p>
          <a:p>
            <a:pPr>
              <a:spcBef>
                <a:spcPts val="800"/>
              </a:spcBef>
            </a:pPr>
            <a:r>
              <a:rPr lang="en-US" sz="2000" dirty="0"/>
              <a:t>We will demonstrate a few things during breaks in today’s tutorial (participation optional)</a:t>
            </a:r>
          </a:p>
          <a:p>
            <a:pPr marL="0" indent="0">
              <a:spcBef>
                <a:spcPts val="3600"/>
              </a:spcBef>
              <a:buNone/>
            </a:pPr>
            <a:r>
              <a:rPr lang="en-US" dirty="0"/>
              <a:t>Instructions on the tutorial web site: </a:t>
            </a:r>
            <a:r>
              <a:rPr lang="en-US" b="1" dirty="0">
                <a:hlinkClick r:id="rId2"/>
              </a:rPr>
              <a:t>https://betterscientificsoftware.github.io/bssw-tutorial-sc20/</a:t>
            </a:r>
            <a:endParaRPr lang="en-US" dirty="0"/>
          </a:p>
        </p:txBody>
      </p:sp>
      <p:pic>
        <p:nvPicPr>
          <p:cNvPr id="4" name="Picture 3">
            <a:extLst>
              <a:ext uri="{FF2B5EF4-FFF2-40B4-BE49-F238E27FC236}">
                <a16:creationId xmlns:a16="http://schemas.microsoft.com/office/drawing/2014/main" id="{B9D05DF5-DD70-4892-B1EC-CCD1C9DC6DD4}"/>
              </a:ext>
            </a:extLst>
          </p:cNvPr>
          <p:cNvPicPr>
            <a:picLocks noChangeAspect="1"/>
          </p:cNvPicPr>
          <p:nvPr/>
        </p:nvPicPr>
        <p:blipFill rotWithShape="1">
          <a:blip r:embed="rId3"/>
          <a:srcRect l="8639" t="17307" r="21360" b="13562"/>
          <a:stretch/>
        </p:blipFill>
        <p:spPr>
          <a:xfrm>
            <a:off x="6728716" y="1146154"/>
            <a:ext cx="5120640" cy="2863018"/>
          </a:xfrm>
          <a:prstGeom prst="rect">
            <a:avLst/>
          </a:prstGeom>
        </p:spPr>
      </p:pic>
    </p:spTree>
    <p:extLst>
      <p:ext uri="{BB962C8B-B14F-4D97-AF65-F5344CB8AC3E}">
        <p14:creationId xmlns:p14="http://schemas.microsoft.com/office/powerpoint/2010/main" val="21876681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7CFF0-36AC-4BF3-96D2-C6F302144850}"/>
              </a:ext>
            </a:extLst>
          </p:cNvPr>
          <p:cNvSpPr>
            <a:spLocks noGrp="1"/>
          </p:cNvSpPr>
          <p:nvPr>
            <p:ph type="title"/>
          </p:nvPr>
        </p:nvSpPr>
        <p:spPr/>
        <p:txBody>
          <a:bodyPr/>
          <a:lstStyle/>
          <a:p>
            <a:r>
              <a:rPr lang="en-US" dirty="0"/>
              <a:t>Handling Questions and Discussion</a:t>
            </a:r>
          </a:p>
        </p:txBody>
      </p:sp>
      <p:sp>
        <p:nvSpPr>
          <p:cNvPr id="3" name="Content Placeholder 2">
            <a:extLst>
              <a:ext uri="{FF2B5EF4-FFF2-40B4-BE49-F238E27FC236}">
                <a16:creationId xmlns:a16="http://schemas.microsoft.com/office/drawing/2014/main" id="{AEFD04A9-5547-4AC6-89F3-E6EEC039A00D}"/>
              </a:ext>
            </a:extLst>
          </p:cNvPr>
          <p:cNvSpPr>
            <a:spLocks noGrp="1"/>
          </p:cNvSpPr>
          <p:nvPr>
            <p:ph idx="1"/>
          </p:nvPr>
        </p:nvSpPr>
        <p:spPr>
          <a:xfrm>
            <a:off x="365760" y="887697"/>
            <a:ext cx="11369809" cy="4047778"/>
          </a:xfrm>
        </p:spPr>
        <p:txBody>
          <a:bodyPr/>
          <a:lstStyle/>
          <a:p>
            <a:r>
              <a:rPr lang="en-US" dirty="0"/>
              <a:t>The main presentations have been pre-recorded</a:t>
            </a:r>
          </a:p>
          <a:p>
            <a:pPr lvl="1"/>
            <a:r>
              <a:rPr lang="en-US" dirty="0"/>
              <a:t>Please use the </a:t>
            </a:r>
            <a:r>
              <a:rPr lang="en-US" b="1" dirty="0"/>
              <a:t>question channel </a:t>
            </a:r>
            <a:r>
              <a:rPr lang="en-US" dirty="0"/>
              <a:t>to ask questions during the presentations and the live segments. The speaker and the rest of the tutorial team will be monitoring and will respond</a:t>
            </a:r>
          </a:p>
          <a:p>
            <a:pPr lvl="1"/>
            <a:r>
              <a:rPr lang="en-US" dirty="0"/>
              <a:t>We will also keep an eye on the </a:t>
            </a:r>
            <a:r>
              <a:rPr lang="en-US" b="1" dirty="0"/>
              <a:t>chat channel</a:t>
            </a:r>
            <a:r>
              <a:rPr lang="en-US" dirty="0"/>
              <a:t>, but that’s more for extended follow-on discussions</a:t>
            </a:r>
          </a:p>
          <a:p>
            <a:pPr>
              <a:spcBef>
                <a:spcPts val="1800"/>
              </a:spcBef>
            </a:pPr>
            <a:r>
              <a:rPr lang="en-US" dirty="0"/>
              <a:t>During the </a:t>
            </a:r>
            <a:r>
              <a:rPr lang="en-US" b="1" dirty="0"/>
              <a:t>breaks</a:t>
            </a:r>
            <a:r>
              <a:rPr lang="en-US" dirty="0"/>
              <a:t>, we will be available for </a:t>
            </a:r>
            <a:r>
              <a:rPr lang="en-US" b="1" dirty="0"/>
              <a:t>live Q&amp;A </a:t>
            </a:r>
            <a:r>
              <a:rPr lang="en-US" dirty="0"/>
              <a:t>(also via questions/chat) and will provide some </a:t>
            </a:r>
            <a:r>
              <a:rPr lang="en-US" b="1" dirty="0"/>
              <a:t>live demos </a:t>
            </a:r>
            <a:r>
              <a:rPr lang="en-US" dirty="0"/>
              <a:t>of concepts in the hands-on exercises</a:t>
            </a:r>
          </a:p>
          <a:p>
            <a:pPr lvl="1"/>
            <a:r>
              <a:rPr lang="en-US" i="1" dirty="0"/>
              <a:t>Participation is optional </a:t>
            </a:r>
            <a:r>
              <a:rPr lang="en-US" dirty="0"/>
              <a:t>– we know you need breaks too</a:t>
            </a:r>
          </a:p>
          <a:p>
            <a:pPr>
              <a:spcBef>
                <a:spcPts val="1800"/>
              </a:spcBef>
            </a:pPr>
            <a:r>
              <a:rPr lang="en-US" b="1" dirty="0">
                <a:solidFill>
                  <a:schemeClr val="tx2"/>
                </a:solidFill>
              </a:rPr>
              <a:t>Please complete an evaluation of this tutorial</a:t>
            </a:r>
          </a:p>
          <a:p>
            <a:pPr lvl="1"/>
            <a:r>
              <a:rPr lang="en-US" b="1" dirty="0">
                <a:solidFill>
                  <a:schemeClr val="tx2"/>
                </a:solidFill>
              </a:rPr>
              <a:t>Evaluation link is in the tutorial info page on the </a:t>
            </a:r>
            <a:r>
              <a:rPr lang="en-US" b="1" dirty="0" err="1">
                <a:solidFill>
                  <a:schemeClr val="tx2"/>
                </a:solidFill>
              </a:rPr>
              <a:t>EventScribe</a:t>
            </a:r>
            <a:r>
              <a:rPr lang="en-US" b="1" dirty="0">
                <a:solidFill>
                  <a:schemeClr val="tx2"/>
                </a:solidFill>
              </a:rPr>
              <a:t> web site</a:t>
            </a:r>
          </a:p>
          <a:p>
            <a:pPr>
              <a:spcBef>
                <a:spcPts val="1800"/>
              </a:spcBef>
            </a:pPr>
            <a:r>
              <a:rPr lang="en-US" dirty="0"/>
              <a:t>After the tutorial, you’ll continue to have access to the recording…</a:t>
            </a:r>
          </a:p>
          <a:p>
            <a:pPr>
              <a:spcBef>
                <a:spcPts val="1800"/>
              </a:spcBef>
            </a:pPr>
            <a:r>
              <a:rPr lang="en-US" dirty="0"/>
              <a:t>…and we’ll be around too – </a:t>
            </a:r>
            <a:r>
              <a:rPr lang="en-US" b="1" dirty="0"/>
              <a:t>email us at </a:t>
            </a:r>
            <a:r>
              <a:rPr lang="en-US" b="1" dirty="0">
                <a:hlinkClick r:id="rId2"/>
              </a:rPr>
              <a:t>bssw-tutorial@lists.mcs.anl.gov</a:t>
            </a:r>
            <a:endParaRPr lang="en-US" b="1" dirty="0"/>
          </a:p>
          <a:p>
            <a:pPr lvl="1"/>
            <a:r>
              <a:rPr lang="en-US" dirty="0"/>
              <a:t>The list moderator will allow your messages to be posted</a:t>
            </a:r>
          </a:p>
        </p:txBody>
      </p:sp>
      <p:sp>
        <p:nvSpPr>
          <p:cNvPr id="5" name="Rectangle 4">
            <a:extLst>
              <a:ext uri="{FF2B5EF4-FFF2-40B4-BE49-F238E27FC236}">
                <a16:creationId xmlns:a16="http://schemas.microsoft.com/office/drawing/2014/main" id="{0602EE06-B30D-4E68-BD4A-388064E39C5A}"/>
              </a:ext>
            </a:extLst>
          </p:cNvPr>
          <p:cNvSpPr/>
          <p:nvPr/>
        </p:nvSpPr>
        <p:spPr>
          <a:xfrm>
            <a:off x="365760" y="3963851"/>
            <a:ext cx="10922350" cy="980616"/>
          </a:xfrm>
          <a:prstGeom prst="rect">
            <a:avLst/>
          </a:prstGeom>
          <a:noFill/>
          <a:ln w="57150">
            <a:solidFill>
              <a:schemeClr val="tx2"/>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ln w="57150">
                <a:solidFill>
                  <a:schemeClr val="tx2"/>
                </a:solidFill>
              </a:ln>
              <a:noFill/>
            </a:endParaRPr>
          </a:p>
        </p:txBody>
      </p:sp>
    </p:spTree>
    <p:extLst>
      <p:ext uri="{BB962C8B-B14F-4D97-AF65-F5344CB8AC3E}">
        <p14:creationId xmlns:p14="http://schemas.microsoft.com/office/powerpoint/2010/main" val="3695382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Patricia A. Grubel, Rinku K. Gupta, Better Scientific Software tutorial, in SC ‘20: International Conference for High Performance Computing, Networking, Storage and Analysis, online, 2020. DOI: </a:t>
            </a:r>
            <a:r>
              <a:rPr lang="en-US" sz="1600" b="1" dirty="0">
                <a:hlinkClick r:id="rId4"/>
              </a:rPr>
              <a:t>10.6084/m9.figshare.12994376</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Additional contributors include: Mike </a:t>
            </a:r>
            <a:r>
              <a:rPr lang="en-US" sz="1400" dirty="0" err="1"/>
              <a:t>Heroux</a:t>
            </a:r>
            <a:r>
              <a:rPr lang="en-US" sz="1400" dirty="0"/>
              <a:t>, Alicia </a:t>
            </a:r>
            <a:r>
              <a:rPr lang="en-US" sz="1400" dirty="0" err="1"/>
              <a:t>Klinvex</a:t>
            </a:r>
            <a:r>
              <a:rPr lang="en-US" sz="1400" dirty="0"/>
              <a:t>, Mark Miller, Jared O’Neal, Katherine Riley, David Rogers, Deborah Stevens, James </a:t>
            </a:r>
            <a:r>
              <a:rPr lang="en-US" sz="1400" dirty="0" err="1"/>
              <a:t>Willenbring</a:t>
            </a:r>
            <a:endParaRPr lang="en-US" sz="1400" dirty="0"/>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49254" y="570111"/>
            <a:ext cx="1661258" cy="585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4973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F9CC39-F70C-4872-8BAF-FDB4FE40BE11}"/>
              </a:ext>
            </a:extLst>
          </p:cNvPr>
          <p:cNvSpPr>
            <a:spLocks noGrp="1"/>
          </p:cNvSpPr>
          <p:nvPr>
            <p:ph idx="1"/>
          </p:nvPr>
        </p:nvSpPr>
        <p:spPr>
          <a:xfrm>
            <a:off x="365760" y="1313616"/>
            <a:ext cx="11369809" cy="4047778"/>
          </a:xfrm>
        </p:spPr>
        <p:txBody>
          <a:bodyPr/>
          <a:lstStyle/>
          <a:p>
            <a:pPr>
              <a:spcBef>
                <a:spcPts val="1000"/>
              </a:spcBef>
            </a:pPr>
            <a:r>
              <a:rPr lang="en-US" dirty="0"/>
              <a:t>David Bernholdt, ORNL</a:t>
            </a:r>
          </a:p>
          <a:p>
            <a:pPr>
              <a:spcBef>
                <a:spcPts val="1000"/>
              </a:spcBef>
            </a:pPr>
            <a:r>
              <a:rPr lang="en-US" dirty="0"/>
              <a:t>Anshu Dubey, ANL</a:t>
            </a:r>
          </a:p>
          <a:p>
            <a:pPr>
              <a:spcBef>
                <a:spcPts val="1000"/>
              </a:spcBef>
            </a:pPr>
            <a:r>
              <a:rPr lang="en-US" dirty="0"/>
              <a:t>Patricia Grubel, LANL</a:t>
            </a:r>
          </a:p>
          <a:p>
            <a:pPr>
              <a:spcBef>
                <a:spcPts val="1000"/>
              </a:spcBef>
            </a:pPr>
            <a:r>
              <a:rPr lang="en-US" dirty="0"/>
              <a:t>Rinku Gupta, ANL</a:t>
            </a:r>
          </a:p>
          <a:p>
            <a:pPr>
              <a:spcBef>
                <a:spcPts val="3200"/>
              </a:spcBef>
            </a:pPr>
            <a:r>
              <a:rPr lang="en-US" dirty="0"/>
              <a:t>With help from: Deborah Stevens, ANL</a:t>
            </a:r>
          </a:p>
          <a:p>
            <a:pPr>
              <a:spcBef>
                <a:spcPts val="3200"/>
              </a:spcBef>
            </a:pPr>
            <a:r>
              <a:rPr lang="en-US" dirty="0"/>
              <a:t>Member of the IDEAS Productivity Project: </a:t>
            </a:r>
            <a:r>
              <a:rPr lang="en-US" dirty="0">
                <a:hlinkClick r:id="rId2"/>
              </a:rPr>
              <a:t>http://ideas-productivity.org</a:t>
            </a:r>
            <a:endParaRPr lang="en-US" dirty="0"/>
          </a:p>
          <a:p>
            <a:pPr>
              <a:spcBef>
                <a:spcPts val="800"/>
              </a:spcBef>
            </a:pPr>
            <a:r>
              <a:rPr lang="en-US" b="1" dirty="0"/>
              <a:t>Focus:  Increasing CSE software productivity, quality, and sustainability</a:t>
            </a:r>
          </a:p>
        </p:txBody>
      </p:sp>
      <p:sp>
        <p:nvSpPr>
          <p:cNvPr id="2" name="Title 1">
            <a:extLst>
              <a:ext uri="{FF2B5EF4-FFF2-40B4-BE49-F238E27FC236}">
                <a16:creationId xmlns:a16="http://schemas.microsoft.com/office/drawing/2014/main" id="{D7779183-6189-461C-B4D7-638E6AB5CA5F}"/>
              </a:ext>
            </a:extLst>
          </p:cNvPr>
          <p:cNvSpPr>
            <a:spLocks noGrp="1"/>
          </p:cNvSpPr>
          <p:nvPr>
            <p:ph type="title"/>
          </p:nvPr>
        </p:nvSpPr>
        <p:spPr/>
        <p:txBody>
          <a:bodyPr/>
          <a:lstStyle/>
          <a:p>
            <a:r>
              <a:rPr lang="en-US" dirty="0"/>
              <a:t>About Us</a:t>
            </a:r>
          </a:p>
        </p:txBody>
      </p:sp>
      <p:grpSp>
        <p:nvGrpSpPr>
          <p:cNvPr id="15" name="Group 14">
            <a:extLst>
              <a:ext uri="{FF2B5EF4-FFF2-40B4-BE49-F238E27FC236}">
                <a16:creationId xmlns:a16="http://schemas.microsoft.com/office/drawing/2014/main" id="{4EDC30D4-7026-4A5F-AA8F-29CA0C425D2A}"/>
              </a:ext>
            </a:extLst>
          </p:cNvPr>
          <p:cNvGrpSpPr/>
          <p:nvPr/>
        </p:nvGrpSpPr>
        <p:grpSpPr>
          <a:xfrm>
            <a:off x="5234821" y="1374891"/>
            <a:ext cx="997822" cy="1543076"/>
            <a:chOff x="5595501" y="514448"/>
            <a:chExt cx="997822" cy="1543076"/>
          </a:xfrm>
        </p:grpSpPr>
        <p:pic>
          <p:nvPicPr>
            <p:cNvPr id="16" name="Picture 15">
              <a:extLst>
                <a:ext uri="{FF2B5EF4-FFF2-40B4-BE49-F238E27FC236}">
                  <a16:creationId xmlns:a16="http://schemas.microsoft.com/office/drawing/2014/main" id="{614FA307-4CB6-4F32-B5E0-7E81172D4A36}"/>
                </a:ext>
              </a:extLst>
            </p:cNvPr>
            <p:cNvPicPr>
              <a:picLocks noChangeAspect="1"/>
            </p:cNvPicPr>
            <p:nvPr/>
          </p:nvPicPr>
          <p:blipFill rotWithShape="1">
            <a:blip r:embed="rId3"/>
            <a:srcRect l="13222" t="5312" r="18595" b="32928"/>
            <a:stretch/>
          </p:blipFill>
          <p:spPr>
            <a:xfrm>
              <a:off x="5595501" y="514448"/>
              <a:ext cx="997822" cy="1205090"/>
            </a:xfrm>
            <a:prstGeom prst="rect">
              <a:avLst/>
            </a:prstGeom>
          </p:spPr>
        </p:pic>
        <p:sp>
          <p:nvSpPr>
            <p:cNvPr id="18" name="TextBox 17">
              <a:extLst>
                <a:ext uri="{FF2B5EF4-FFF2-40B4-BE49-F238E27FC236}">
                  <a16:creationId xmlns:a16="http://schemas.microsoft.com/office/drawing/2014/main" id="{58B330FD-90AE-4946-AA4B-CA68C57F1A81}"/>
                </a:ext>
              </a:extLst>
            </p:cNvPr>
            <p:cNvSpPr txBox="1"/>
            <p:nvPr/>
          </p:nvSpPr>
          <p:spPr>
            <a:xfrm>
              <a:off x="5707127" y="1715892"/>
              <a:ext cx="774571" cy="341632"/>
            </a:xfrm>
            <a:prstGeom prst="rect">
              <a:avLst/>
            </a:prstGeom>
            <a:noFill/>
          </p:spPr>
          <p:txBody>
            <a:bodyPr wrap="none" rtlCol="0">
              <a:spAutoFit/>
            </a:bodyPr>
            <a:lstStyle/>
            <a:p>
              <a:pPr algn="ctr">
                <a:lnSpc>
                  <a:spcPct val="90000"/>
                </a:lnSpc>
              </a:pPr>
              <a:r>
                <a:rPr lang="en-US" dirty="0"/>
                <a:t>David</a:t>
              </a:r>
            </a:p>
          </p:txBody>
        </p:sp>
      </p:grpSp>
      <p:sp>
        <p:nvSpPr>
          <p:cNvPr id="25" name="Rectangle 24">
            <a:extLst>
              <a:ext uri="{FF2B5EF4-FFF2-40B4-BE49-F238E27FC236}">
                <a16:creationId xmlns:a16="http://schemas.microsoft.com/office/drawing/2014/main" id="{1005C4A7-E5FB-4051-8380-7C6A30014B96}"/>
              </a:ext>
            </a:extLst>
          </p:cNvPr>
          <p:cNvSpPr/>
          <p:nvPr/>
        </p:nvSpPr>
        <p:spPr>
          <a:xfrm>
            <a:off x="4957550" y="1629084"/>
            <a:ext cx="996696" cy="1197864"/>
          </a:xfrm>
          <a:prstGeom prst="rect">
            <a:avLst/>
          </a:prstGeom>
          <a:no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nvGrpSpPr>
          <p:cNvPr id="14" name="Group 13">
            <a:extLst>
              <a:ext uri="{FF2B5EF4-FFF2-40B4-BE49-F238E27FC236}">
                <a16:creationId xmlns:a16="http://schemas.microsoft.com/office/drawing/2014/main" id="{BF383243-AC24-4C10-9620-C74BFE6DDDBB}"/>
              </a:ext>
            </a:extLst>
          </p:cNvPr>
          <p:cNvGrpSpPr/>
          <p:nvPr/>
        </p:nvGrpSpPr>
        <p:grpSpPr>
          <a:xfrm>
            <a:off x="6592289" y="1374891"/>
            <a:ext cx="997822" cy="1539968"/>
            <a:chOff x="7206012" y="513489"/>
            <a:chExt cx="997822" cy="1539968"/>
          </a:xfrm>
        </p:grpSpPr>
        <p:pic>
          <p:nvPicPr>
            <p:cNvPr id="5" name="Picture 4" descr="A person smiling for the camera&#10;&#10;Description automatically generated">
              <a:extLst>
                <a:ext uri="{FF2B5EF4-FFF2-40B4-BE49-F238E27FC236}">
                  <a16:creationId xmlns:a16="http://schemas.microsoft.com/office/drawing/2014/main" id="{E115E5B2-BB67-4A80-9BD7-1EF8EB353A96}"/>
                </a:ext>
              </a:extLst>
            </p:cNvPr>
            <p:cNvPicPr>
              <a:picLocks noChangeAspect="1"/>
            </p:cNvPicPr>
            <p:nvPr/>
          </p:nvPicPr>
          <p:blipFill rotWithShape="1">
            <a:blip r:embed="rId4">
              <a:extLst>
                <a:ext uri="{28A0092B-C50C-407E-A947-70E740481C1C}">
                  <a14:useLocalDpi xmlns:a14="http://schemas.microsoft.com/office/drawing/2010/main" val="0"/>
                </a:ext>
              </a:extLst>
            </a:blip>
            <a:srcRect l="5462" r="7118"/>
            <a:stretch/>
          </p:blipFill>
          <p:spPr>
            <a:xfrm>
              <a:off x="7206012" y="513489"/>
              <a:ext cx="997822" cy="1207008"/>
            </a:xfrm>
            <a:prstGeom prst="rect">
              <a:avLst/>
            </a:prstGeom>
          </p:spPr>
        </p:pic>
        <p:sp>
          <p:nvSpPr>
            <p:cNvPr id="19" name="TextBox 18">
              <a:extLst>
                <a:ext uri="{FF2B5EF4-FFF2-40B4-BE49-F238E27FC236}">
                  <a16:creationId xmlns:a16="http://schemas.microsoft.com/office/drawing/2014/main" id="{55FEC4F2-AB39-4BC0-9A24-61C93B772F11}"/>
                </a:ext>
              </a:extLst>
            </p:cNvPr>
            <p:cNvSpPr txBox="1"/>
            <p:nvPr/>
          </p:nvSpPr>
          <p:spPr>
            <a:xfrm>
              <a:off x="7285578" y="1711825"/>
              <a:ext cx="838691" cy="341632"/>
            </a:xfrm>
            <a:prstGeom prst="rect">
              <a:avLst/>
            </a:prstGeom>
            <a:noFill/>
          </p:spPr>
          <p:txBody>
            <a:bodyPr wrap="none" rtlCol="0">
              <a:spAutoFit/>
            </a:bodyPr>
            <a:lstStyle/>
            <a:p>
              <a:pPr algn="ctr">
                <a:lnSpc>
                  <a:spcPct val="90000"/>
                </a:lnSpc>
              </a:pPr>
              <a:r>
                <a:rPr lang="en-US" dirty="0"/>
                <a:t>Anshu</a:t>
              </a:r>
            </a:p>
          </p:txBody>
        </p:sp>
      </p:grpSp>
      <p:grpSp>
        <p:nvGrpSpPr>
          <p:cNvPr id="4" name="Group 3">
            <a:extLst>
              <a:ext uri="{FF2B5EF4-FFF2-40B4-BE49-F238E27FC236}">
                <a16:creationId xmlns:a16="http://schemas.microsoft.com/office/drawing/2014/main" id="{C5BDE292-6DED-4D7D-B6A1-A9D84F9F98AE}"/>
              </a:ext>
            </a:extLst>
          </p:cNvPr>
          <p:cNvGrpSpPr/>
          <p:nvPr/>
        </p:nvGrpSpPr>
        <p:grpSpPr>
          <a:xfrm>
            <a:off x="7949757" y="1374891"/>
            <a:ext cx="1009507" cy="1594132"/>
            <a:chOff x="8066532" y="1374891"/>
            <a:chExt cx="1009507" cy="1594132"/>
          </a:xfrm>
        </p:grpSpPr>
        <p:pic>
          <p:nvPicPr>
            <p:cNvPr id="6" name="Picture 5">
              <a:extLst>
                <a:ext uri="{FF2B5EF4-FFF2-40B4-BE49-F238E27FC236}">
                  <a16:creationId xmlns:a16="http://schemas.microsoft.com/office/drawing/2014/main" id="{0162DC75-4E26-41C4-8149-7846A7F2EDFB}"/>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4859" r="10127"/>
            <a:stretch/>
          </p:blipFill>
          <p:spPr>
            <a:xfrm>
              <a:off x="8088482" y="1374891"/>
              <a:ext cx="965606" cy="1207008"/>
            </a:xfrm>
            <a:prstGeom prst="rect">
              <a:avLst/>
            </a:prstGeom>
          </p:spPr>
        </p:pic>
        <p:sp>
          <p:nvSpPr>
            <p:cNvPr id="11" name="TextBox 10">
              <a:extLst>
                <a:ext uri="{FF2B5EF4-FFF2-40B4-BE49-F238E27FC236}">
                  <a16:creationId xmlns:a16="http://schemas.microsoft.com/office/drawing/2014/main" id="{6EDE7380-17D8-4023-9F00-53E3BA194807}"/>
                </a:ext>
              </a:extLst>
            </p:cNvPr>
            <p:cNvSpPr txBox="1"/>
            <p:nvPr/>
          </p:nvSpPr>
          <p:spPr>
            <a:xfrm>
              <a:off x="8066532" y="2535058"/>
              <a:ext cx="1009507" cy="433965"/>
            </a:xfrm>
            <a:prstGeom prst="rect">
              <a:avLst/>
            </a:prstGeom>
            <a:noFill/>
          </p:spPr>
          <p:txBody>
            <a:bodyPr wrap="none" lIns="118872" tIns="91440" rIns="118872" bIns="91440" rtlCol="0" anchor="ctr" anchorCtr="0">
              <a:spAutoFit/>
            </a:bodyPr>
            <a:lstStyle/>
            <a:p>
              <a:pPr algn="l">
                <a:lnSpc>
                  <a:spcPct val="90000"/>
                </a:lnSpc>
              </a:pPr>
              <a:r>
                <a:rPr lang="en-US" dirty="0"/>
                <a:t>Patricia</a:t>
              </a:r>
            </a:p>
          </p:txBody>
        </p:sp>
      </p:grpSp>
      <p:grpSp>
        <p:nvGrpSpPr>
          <p:cNvPr id="20" name="Group 19">
            <a:extLst>
              <a:ext uri="{FF2B5EF4-FFF2-40B4-BE49-F238E27FC236}">
                <a16:creationId xmlns:a16="http://schemas.microsoft.com/office/drawing/2014/main" id="{B527B895-12CF-4141-84BB-3D9EFA85CF09}"/>
              </a:ext>
            </a:extLst>
          </p:cNvPr>
          <p:cNvGrpSpPr/>
          <p:nvPr/>
        </p:nvGrpSpPr>
        <p:grpSpPr>
          <a:xfrm>
            <a:off x="9318911" y="1374891"/>
            <a:ext cx="933420" cy="1556563"/>
            <a:chOff x="9948840" y="348151"/>
            <a:chExt cx="933420" cy="1556563"/>
          </a:xfrm>
        </p:grpSpPr>
        <p:pic>
          <p:nvPicPr>
            <p:cNvPr id="9" name="Picture 8">
              <a:extLst>
                <a:ext uri="{FF2B5EF4-FFF2-40B4-BE49-F238E27FC236}">
                  <a16:creationId xmlns:a16="http://schemas.microsoft.com/office/drawing/2014/main" id="{7463C1FF-43D1-4204-8AF2-F3359F77027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948840" y="348151"/>
              <a:ext cx="933420" cy="1207008"/>
            </a:xfrm>
            <a:prstGeom prst="rect">
              <a:avLst/>
            </a:prstGeom>
          </p:spPr>
        </p:pic>
        <p:sp>
          <p:nvSpPr>
            <p:cNvPr id="17" name="TextBox 16">
              <a:extLst>
                <a:ext uri="{FF2B5EF4-FFF2-40B4-BE49-F238E27FC236}">
                  <a16:creationId xmlns:a16="http://schemas.microsoft.com/office/drawing/2014/main" id="{6C3C051D-F26A-4D18-AACB-DFE6CD97E60E}"/>
                </a:ext>
              </a:extLst>
            </p:cNvPr>
            <p:cNvSpPr txBox="1"/>
            <p:nvPr/>
          </p:nvSpPr>
          <p:spPr>
            <a:xfrm>
              <a:off x="10000565" y="1566386"/>
              <a:ext cx="829971" cy="338328"/>
            </a:xfrm>
            <a:prstGeom prst="rect">
              <a:avLst/>
            </a:prstGeom>
            <a:noFill/>
          </p:spPr>
          <p:txBody>
            <a:bodyPr wrap="none" lIns="118872" tIns="91440" rIns="118872" bIns="91440" rtlCol="0" anchor="ctr" anchorCtr="0">
              <a:spAutoFit/>
            </a:bodyPr>
            <a:lstStyle/>
            <a:p>
              <a:pPr algn="l">
                <a:lnSpc>
                  <a:spcPct val="90000"/>
                </a:lnSpc>
              </a:pPr>
              <a:r>
                <a:rPr lang="en-US" dirty="0"/>
                <a:t>Rinku</a:t>
              </a:r>
            </a:p>
          </p:txBody>
        </p:sp>
      </p:grpSp>
      <p:grpSp>
        <p:nvGrpSpPr>
          <p:cNvPr id="32" name="Group 31">
            <a:extLst>
              <a:ext uri="{FF2B5EF4-FFF2-40B4-BE49-F238E27FC236}">
                <a16:creationId xmlns:a16="http://schemas.microsoft.com/office/drawing/2014/main" id="{2F4D5BEC-BDEE-4AF1-891C-4D67AA6BBD33}"/>
              </a:ext>
            </a:extLst>
          </p:cNvPr>
          <p:cNvGrpSpPr/>
          <p:nvPr/>
        </p:nvGrpSpPr>
        <p:grpSpPr>
          <a:xfrm>
            <a:off x="10611978" y="1379937"/>
            <a:ext cx="1124923" cy="1551517"/>
            <a:chOff x="10097113" y="1410772"/>
            <a:chExt cx="1124923" cy="1551517"/>
          </a:xfrm>
        </p:grpSpPr>
        <p:pic>
          <p:nvPicPr>
            <p:cNvPr id="30" name="Picture 29">
              <a:extLst>
                <a:ext uri="{FF2B5EF4-FFF2-40B4-BE49-F238E27FC236}">
                  <a16:creationId xmlns:a16="http://schemas.microsoft.com/office/drawing/2014/main" id="{17A6329F-4539-4D43-9DC4-7467C142676A}"/>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8103" r="8710"/>
            <a:stretch/>
          </p:blipFill>
          <p:spPr>
            <a:xfrm>
              <a:off x="10160663" y="1410772"/>
              <a:ext cx="997822" cy="1207008"/>
            </a:xfrm>
            <a:prstGeom prst="rect">
              <a:avLst/>
            </a:prstGeom>
          </p:spPr>
        </p:pic>
        <p:sp>
          <p:nvSpPr>
            <p:cNvPr id="31" name="TextBox 30">
              <a:extLst>
                <a:ext uri="{FF2B5EF4-FFF2-40B4-BE49-F238E27FC236}">
                  <a16:creationId xmlns:a16="http://schemas.microsoft.com/office/drawing/2014/main" id="{646572BE-DC85-45D4-83F5-500755789A5B}"/>
                </a:ext>
              </a:extLst>
            </p:cNvPr>
            <p:cNvSpPr txBox="1"/>
            <p:nvPr/>
          </p:nvSpPr>
          <p:spPr>
            <a:xfrm>
              <a:off x="10097113" y="2623961"/>
              <a:ext cx="1124923" cy="338328"/>
            </a:xfrm>
            <a:prstGeom prst="rect">
              <a:avLst/>
            </a:prstGeom>
            <a:noFill/>
          </p:spPr>
          <p:txBody>
            <a:bodyPr wrap="none" lIns="118872" tIns="91440" rIns="118872" bIns="91440" rtlCol="0" anchor="ctr" anchorCtr="0">
              <a:spAutoFit/>
            </a:bodyPr>
            <a:lstStyle/>
            <a:p>
              <a:pPr algn="l">
                <a:lnSpc>
                  <a:spcPct val="90000"/>
                </a:lnSpc>
              </a:pPr>
              <a:r>
                <a:rPr lang="en-US" dirty="0"/>
                <a:t>Deborah</a:t>
              </a:r>
            </a:p>
          </p:txBody>
        </p:sp>
      </p:grpSp>
    </p:spTree>
    <p:extLst>
      <p:ext uri="{BB962C8B-B14F-4D97-AF65-F5344CB8AC3E}">
        <p14:creationId xmlns:p14="http://schemas.microsoft.com/office/powerpoint/2010/main" val="397159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1C927-A5F5-4219-9D1F-E4783D63981C}"/>
              </a:ext>
            </a:extLst>
          </p:cNvPr>
          <p:cNvSpPr>
            <a:spLocks noGrp="1"/>
          </p:cNvSpPr>
          <p:nvPr>
            <p:ph type="title"/>
          </p:nvPr>
        </p:nvSpPr>
        <p:spPr/>
        <p:txBody>
          <a:bodyPr/>
          <a:lstStyle/>
          <a:p>
            <a:r>
              <a:rPr lang="en-US" dirty="0"/>
              <a:t>The IDEAS-ECP team works with the ECP community to improve developer productivity and software sustainability as key aspects of increasing overall scientific productivity</a:t>
            </a:r>
          </a:p>
        </p:txBody>
      </p:sp>
      <p:grpSp>
        <p:nvGrpSpPr>
          <p:cNvPr id="4" name="Google Shape;57;p9">
            <a:extLst>
              <a:ext uri="{FF2B5EF4-FFF2-40B4-BE49-F238E27FC236}">
                <a16:creationId xmlns:a16="http://schemas.microsoft.com/office/drawing/2014/main" id="{6A897040-C4A6-4C52-B631-9761F7020CC4}"/>
              </a:ext>
            </a:extLst>
          </p:cNvPr>
          <p:cNvGrpSpPr/>
          <p:nvPr/>
        </p:nvGrpSpPr>
        <p:grpSpPr>
          <a:xfrm>
            <a:off x="546678" y="1820375"/>
            <a:ext cx="11687727" cy="4447977"/>
            <a:chOff x="1841432" y="2034774"/>
            <a:chExt cx="9035635" cy="3438676"/>
          </a:xfrm>
        </p:grpSpPr>
        <p:grpSp>
          <p:nvGrpSpPr>
            <p:cNvPr id="5" name="Google Shape;58;p9">
              <a:extLst>
                <a:ext uri="{FF2B5EF4-FFF2-40B4-BE49-F238E27FC236}">
                  <a16:creationId xmlns:a16="http://schemas.microsoft.com/office/drawing/2014/main" id="{CCA80A9C-C8C1-4B5A-9AB3-13E6B4582831}"/>
                </a:ext>
              </a:extLst>
            </p:cNvPr>
            <p:cNvGrpSpPr/>
            <p:nvPr/>
          </p:nvGrpSpPr>
          <p:grpSpPr>
            <a:xfrm>
              <a:off x="1841432" y="2034774"/>
              <a:ext cx="9035635" cy="3438676"/>
              <a:chOff x="350089" y="1704823"/>
              <a:chExt cx="9035635" cy="3438676"/>
            </a:xfrm>
          </p:grpSpPr>
          <p:sp>
            <p:nvSpPr>
              <p:cNvPr id="15" name="Google Shape;59;p9">
                <a:extLst>
                  <a:ext uri="{FF2B5EF4-FFF2-40B4-BE49-F238E27FC236}">
                    <a16:creationId xmlns:a16="http://schemas.microsoft.com/office/drawing/2014/main" id="{E3CE3542-F229-4858-ADBE-FE4659D2D367}"/>
                  </a:ext>
                </a:extLst>
              </p:cNvPr>
              <p:cNvSpPr/>
              <p:nvPr/>
            </p:nvSpPr>
            <p:spPr>
              <a:xfrm>
                <a:off x="3592800" y="3391840"/>
                <a:ext cx="680399" cy="822591"/>
              </a:xfrm>
              <a:custGeom>
                <a:avLst/>
                <a:gdLst/>
                <a:ahLst/>
                <a:cxnLst/>
                <a:rect l="l" t="t" r="r" b="b"/>
                <a:pathLst>
                  <a:path w="120000" h="120000" extrusionOk="0">
                    <a:moveTo>
                      <a:pt x="0" y="0"/>
                    </a:moveTo>
                    <a:cubicBezTo>
                      <a:pt x="120000" y="0"/>
                      <a:pt x="120000" y="0"/>
                      <a:pt x="120000" y="0"/>
                    </a:cubicBezTo>
                    <a:cubicBezTo>
                      <a:pt x="120000" y="120000"/>
                      <a:pt x="120000" y="120000"/>
                      <a:pt x="120000" y="120000"/>
                    </a:cubicBezTo>
                    <a:cubicBezTo>
                      <a:pt x="53189" y="120000"/>
                      <a:pt x="53189" y="120000"/>
                      <a:pt x="53189" y="120000"/>
                    </a:cubicBezTo>
                    <a:cubicBezTo>
                      <a:pt x="44432" y="120000"/>
                      <a:pt x="37621" y="114476"/>
                      <a:pt x="37621" y="107698"/>
                    </a:cubicBezTo>
                    <a:cubicBezTo>
                      <a:pt x="37621" y="85104"/>
                      <a:pt x="37621" y="85104"/>
                      <a:pt x="37621" y="85104"/>
                    </a:cubicBezTo>
                    <a:cubicBezTo>
                      <a:pt x="37621" y="54225"/>
                      <a:pt x="24000" y="24351"/>
                      <a:pt x="0" y="0"/>
                    </a:cubicBezTo>
                    <a:close/>
                  </a:path>
                </a:pathLst>
              </a:custGeom>
              <a:gradFill>
                <a:gsLst>
                  <a:gs pos="0">
                    <a:srgbClr val="F5D0D0"/>
                  </a:gs>
                  <a:gs pos="100000">
                    <a:srgbClr val="D96868"/>
                  </a:gs>
                </a:gsLst>
                <a:path path="circle">
                  <a:fillToRect l="50000" t="50000" r="50000" b="50000"/>
                </a:path>
                <a:tileRect/>
              </a:gradFill>
              <a:ln>
                <a:noFill/>
              </a:ln>
              <a:effectLst>
                <a:outerShdw blurRad="57785" dist="33020" dir="3180000" algn="ctr">
                  <a:srgbClr val="000000">
                    <a:alpha val="29411"/>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6" name="Google Shape;60;p9">
                <a:extLst>
                  <a:ext uri="{FF2B5EF4-FFF2-40B4-BE49-F238E27FC236}">
                    <a16:creationId xmlns:a16="http://schemas.microsoft.com/office/drawing/2014/main" id="{65BF9471-F37C-4266-B1A2-254E140DE8B0}"/>
                  </a:ext>
                </a:extLst>
              </p:cNvPr>
              <p:cNvSpPr/>
              <p:nvPr/>
            </p:nvSpPr>
            <p:spPr>
              <a:xfrm>
                <a:off x="3209455" y="1807379"/>
                <a:ext cx="1063800" cy="729600"/>
              </a:xfrm>
              <a:custGeom>
                <a:avLst/>
                <a:gdLst/>
                <a:ahLst/>
                <a:cxnLst/>
                <a:rect l="l" t="t" r="r" b="b"/>
                <a:pathLst>
                  <a:path w="120000" h="120000" extrusionOk="0">
                    <a:moveTo>
                      <a:pt x="120000" y="0"/>
                    </a:moveTo>
                    <a:cubicBezTo>
                      <a:pt x="120000" y="120000"/>
                      <a:pt x="120000" y="120000"/>
                      <a:pt x="120000" y="120000"/>
                    </a:cubicBezTo>
                    <a:cubicBezTo>
                      <a:pt x="0" y="120000"/>
                      <a:pt x="0" y="120000"/>
                      <a:pt x="0" y="120000"/>
                    </a:cubicBezTo>
                    <a:cubicBezTo>
                      <a:pt x="13056" y="53750"/>
                      <a:pt x="61761" y="3250"/>
                      <a:pt x="120000" y="0"/>
                    </a:cubicBezTo>
                    <a:close/>
                  </a:path>
                </a:pathLst>
              </a:custGeom>
              <a:gradFill>
                <a:gsLst>
                  <a:gs pos="0">
                    <a:srgbClr val="FFF6DB"/>
                  </a:gs>
                  <a:gs pos="100000">
                    <a:srgbClr val="FAD25C"/>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7" name="Google Shape;61;p9">
                <a:extLst>
                  <a:ext uri="{FF2B5EF4-FFF2-40B4-BE49-F238E27FC236}">
                    <a16:creationId xmlns:a16="http://schemas.microsoft.com/office/drawing/2014/main" id="{B075FB73-AD5D-4E9C-B58A-C3EE7639D93B}"/>
                  </a:ext>
                </a:extLst>
              </p:cNvPr>
              <p:cNvSpPr/>
              <p:nvPr/>
            </p:nvSpPr>
            <p:spPr>
              <a:xfrm>
                <a:off x="3201504" y="2527575"/>
                <a:ext cx="1071695" cy="807900"/>
              </a:xfrm>
              <a:custGeom>
                <a:avLst/>
                <a:gdLst/>
                <a:ahLst/>
                <a:cxnLst/>
                <a:rect l="l" t="t" r="r" b="b"/>
                <a:pathLst>
                  <a:path w="120000" h="120000" extrusionOk="0">
                    <a:moveTo>
                      <a:pt x="120000" y="0"/>
                    </a:moveTo>
                    <a:cubicBezTo>
                      <a:pt x="120000" y="120000"/>
                      <a:pt x="120000" y="120000"/>
                      <a:pt x="120000" y="120000"/>
                    </a:cubicBezTo>
                    <a:cubicBezTo>
                      <a:pt x="36040" y="120000"/>
                      <a:pt x="36040" y="120000"/>
                      <a:pt x="36040" y="120000"/>
                    </a:cubicBezTo>
                    <a:cubicBezTo>
                      <a:pt x="36040" y="120000"/>
                      <a:pt x="36040" y="120000"/>
                      <a:pt x="36040" y="120000"/>
                    </a:cubicBezTo>
                    <a:cubicBezTo>
                      <a:pt x="14295" y="94809"/>
                      <a:pt x="805" y="60458"/>
                      <a:pt x="201" y="22671"/>
                    </a:cubicBezTo>
                    <a:cubicBezTo>
                      <a:pt x="0" y="15114"/>
                      <a:pt x="604" y="7328"/>
                      <a:pt x="1409" y="0"/>
                    </a:cubicBezTo>
                    <a:lnTo>
                      <a:pt x="120000" y="0"/>
                    </a:lnTo>
                    <a:close/>
                  </a:path>
                </a:pathLst>
              </a:custGeom>
              <a:gradFill>
                <a:gsLst>
                  <a:gs pos="0">
                    <a:srgbClr val="FFF6DB"/>
                  </a:gs>
                  <a:gs pos="100000">
                    <a:srgbClr val="FAD25C"/>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18" name="Google Shape;62;p9">
                <a:extLst>
                  <a:ext uri="{FF2B5EF4-FFF2-40B4-BE49-F238E27FC236}">
                    <a16:creationId xmlns:a16="http://schemas.microsoft.com/office/drawing/2014/main" id="{F62FEA18-C8AB-466F-BC92-A1E77A93DBC7}"/>
                  </a:ext>
                </a:extLst>
              </p:cNvPr>
              <p:cNvSpPr/>
              <p:nvPr/>
            </p:nvSpPr>
            <p:spPr>
              <a:xfrm>
                <a:off x="4340752" y="3391840"/>
                <a:ext cx="711623" cy="822891"/>
              </a:xfrm>
              <a:custGeom>
                <a:avLst/>
                <a:gdLst/>
                <a:ahLst/>
                <a:cxnLst/>
                <a:rect l="l" t="t" r="r" b="b"/>
                <a:pathLst>
                  <a:path w="120000" h="120000" extrusionOk="0">
                    <a:moveTo>
                      <a:pt x="0" y="0"/>
                    </a:moveTo>
                    <a:cubicBezTo>
                      <a:pt x="119999" y="0"/>
                      <a:pt x="119999" y="0"/>
                      <a:pt x="119999" y="0"/>
                    </a:cubicBezTo>
                    <a:cubicBezTo>
                      <a:pt x="95741" y="24602"/>
                      <a:pt x="82156" y="54728"/>
                      <a:pt x="82156" y="86108"/>
                    </a:cubicBezTo>
                    <a:cubicBezTo>
                      <a:pt x="82156" y="107698"/>
                      <a:pt x="82156" y="107698"/>
                      <a:pt x="82156" y="107698"/>
                    </a:cubicBezTo>
                    <a:cubicBezTo>
                      <a:pt x="82156" y="114476"/>
                      <a:pt x="75363" y="120000"/>
                      <a:pt x="66630" y="120000"/>
                    </a:cubicBezTo>
                    <a:cubicBezTo>
                      <a:pt x="0" y="120000"/>
                      <a:pt x="0" y="120000"/>
                      <a:pt x="0" y="120000"/>
                    </a:cubicBezTo>
                    <a:lnTo>
                      <a:pt x="0" y="0"/>
                    </a:lnTo>
                    <a:close/>
                  </a:path>
                </a:pathLst>
              </a:custGeom>
              <a:gradFill>
                <a:gsLst>
                  <a:gs pos="0">
                    <a:srgbClr val="DFE9FB"/>
                  </a:gs>
                  <a:gs pos="100000">
                    <a:srgbClr val="6E9BE7"/>
                  </a:gs>
                </a:gsLst>
                <a:path path="circle">
                  <a:fillToRect l="50000" t="50000" r="50000" b="50000"/>
                </a:path>
                <a:tileRect/>
              </a:gradFill>
              <a:ln>
                <a:noFill/>
              </a:ln>
              <a:effectLst>
                <a:outerShdw blurRad="57785" dist="33020" dir="3180000" algn="ctr">
                  <a:srgbClr val="000000">
                    <a:alpha val="29411"/>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9" name="Google Shape;63;p9">
                <a:extLst>
                  <a:ext uri="{FF2B5EF4-FFF2-40B4-BE49-F238E27FC236}">
                    <a16:creationId xmlns:a16="http://schemas.microsoft.com/office/drawing/2014/main" id="{C548DFF7-632D-4E27-9D01-E18C8DD0B391}"/>
                  </a:ext>
                </a:extLst>
              </p:cNvPr>
              <p:cNvSpPr/>
              <p:nvPr/>
            </p:nvSpPr>
            <p:spPr>
              <a:xfrm>
                <a:off x="3804897" y="4268134"/>
                <a:ext cx="1035600" cy="129300"/>
              </a:xfrm>
              <a:custGeom>
                <a:avLst/>
                <a:gdLst/>
                <a:ahLst/>
                <a:cxnLst/>
                <a:rect l="l" t="t" r="r" b="b"/>
                <a:pathLst>
                  <a:path w="120000" h="120000" extrusionOk="0">
                    <a:moveTo>
                      <a:pt x="9148" y="120000"/>
                    </a:moveTo>
                    <a:cubicBezTo>
                      <a:pt x="110851" y="120000"/>
                      <a:pt x="110851" y="120000"/>
                      <a:pt x="110851" y="120000"/>
                    </a:cubicBezTo>
                    <a:cubicBezTo>
                      <a:pt x="115957" y="120000"/>
                      <a:pt x="120000" y="93176"/>
                      <a:pt x="120000" y="59294"/>
                    </a:cubicBezTo>
                    <a:cubicBezTo>
                      <a:pt x="120000" y="26823"/>
                      <a:pt x="115957" y="0"/>
                      <a:pt x="110851" y="0"/>
                    </a:cubicBezTo>
                    <a:cubicBezTo>
                      <a:pt x="9148" y="0"/>
                      <a:pt x="9148" y="0"/>
                      <a:pt x="9148" y="0"/>
                    </a:cubicBezTo>
                    <a:cubicBezTo>
                      <a:pt x="4042" y="0"/>
                      <a:pt x="0" y="26823"/>
                      <a:pt x="0" y="59294"/>
                    </a:cubicBezTo>
                    <a:cubicBezTo>
                      <a:pt x="0" y="93176"/>
                      <a:pt x="4042" y="120000"/>
                      <a:pt x="9148" y="120000"/>
                    </a:cubicBezTo>
                    <a:close/>
                  </a:path>
                </a:pathLst>
              </a:custGeom>
              <a:gradFill>
                <a:gsLst>
                  <a:gs pos="0">
                    <a:srgbClr val="1077D2"/>
                  </a:gs>
                  <a:gs pos="100000">
                    <a:srgbClr val="093153"/>
                  </a:gs>
                </a:gsLst>
                <a:path path="circle">
                  <a:fillToRect l="50000" t="50000" r="50000" b="50000"/>
                </a:path>
                <a:tileRect/>
              </a:gradFill>
              <a:ln w="9525" cap="flat" cmpd="sng">
                <a:solidFill>
                  <a:srgbClr val="666666"/>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20" name="Google Shape;64;p9">
                <a:extLst>
                  <a:ext uri="{FF2B5EF4-FFF2-40B4-BE49-F238E27FC236}">
                    <a16:creationId xmlns:a16="http://schemas.microsoft.com/office/drawing/2014/main" id="{EC602690-6693-4160-8A19-586B228ED72C}"/>
                  </a:ext>
                </a:extLst>
              </p:cNvPr>
              <p:cNvSpPr/>
              <p:nvPr/>
            </p:nvSpPr>
            <p:spPr>
              <a:xfrm>
                <a:off x="3804897" y="4441625"/>
                <a:ext cx="1035600" cy="128400"/>
              </a:xfrm>
              <a:custGeom>
                <a:avLst/>
                <a:gdLst/>
                <a:ahLst/>
                <a:cxnLst/>
                <a:rect l="l" t="t" r="r" b="b"/>
                <a:pathLst>
                  <a:path w="120000" h="120000" extrusionOk="0">
                    <a:moveTo>
                      <a:pt x="110851" y="0"/>
                    </a:moveTo>
                    <a:cubicBezTo>
                      <a:pt x="9148" y="0"/>
                      <a:pt x="9148" y="0"/>
                      <a:pt x="9148" y="0"/>
                    </a:cubicBezTo>
                    <a:cubicBezTo>
                      <a:pt x="4042" y="0"/>
                      <a:pt x="0" y="26823"/>
                      <a:pt x="0" y="60705"/>
                    </a:cubicBezTo>
                    <a:cubicBezTo>
                      <a:pt x="0" y="93176"/>
                      <a:pt x="4042" y="120000"/>
                      <a:pt x="9148" y="120000"/>
                    </a:cubicBezTo>
                    <a:cubicBezTo>
                      <a:pt x="110851" y="120000"/>
                      <a:pt x="110851" y="120000"/>
                      <a:pt x="110851" y="120000"/>
                    </a:cubicBezTo>
                    <a:cubicBezTo>
                      <a:pt x="115957" y="120000"/>
                      <a:pt x="120000" y="93176"/>
                      <a:pt x="120000" y="60705"/>
                    </a:cubicBezTo>
                    <a:cubicBezTo>
                      <a:pt x="120000" y="26823"/>
                      <a:pt x="115957" y="0"/>
                      <a:pt x="110851" y="0"/>
                    </a:cubicBezTo>
                    <a:close/>
                  </a:path>
                </a:pathLst>
              </a:custGeom>
              <a:gradFill>
                <a:gsLst>
                  <a:gs pos="0">
                    <a:srgbClr val="1077D2"/>
                  </a:gs>
                  <a:gs pos="100000">
                    <a:srgbClr val="093153"/>
                  </a:gs>
                </a:gsLst>
                <a:path path="circle">
                  <a:fillToRect l="100000" t="100000"/>
                </a:path>
                <a:tileRect r="-100000" b="-100000"/>
              </a:gradFill>
              <a:ln w="9525" cap="flat" cmpd="sng">
                <a:solidFill>
                  <a:srgbClr val="666666"/>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1" name="Google Shape;65;p9">
                <a:extLst>
                  <a:ext uri="{FF2B5EF4-FFF2-40B4-BE49-F238E27FC236}">
                    <a16:creationId xmlns:a16="http://schemas.microsoft.com/office/drawing/2014/main" id="{FBCCD07D-A5F6-48F9-AC1C-4DA772ABDD5F}"/>
                  </a:ext>
                </a:extLst>
              </p:cNvPr>
              <p:cNvSpPr/>
              <p:nvPr/>
            </p:nvSpPr>
            <p:spPr>
              <a:xfrm>
                <a:off x="3938730" y="4614178"/>
                <a:ext cx="750900" cy="129300"/>
              </a:xfrm>
              <a:custGeom>
                <a:avLst/>
                <a:gdLst/>
                <a:ahLst/>
                <a:cxnLst/>
                <a:rect l="l" t="t" r="r" b="b"/>
                <a:pathLst>
                  <a:path w="120000" h="120000" extrusionOk="0">
                    <a:moveTo>
                      <a:pt x="107677" y="0"/>
                    </a:moveTo>
                    <a:cubicBezTo>
                      <a:pt x="12322" y="0"/>
                      <a:pt x="12322" y="0"/>
                      <a:pt x="12322" y="0"/>
                    </a:cubicBezTo>
                    <a:cubicBezTo>
                      <a:pt x="5574" y="0"/>
                      <a:pt x="0" y="26823"/>
                      <a:pt x="0" y="60705"/>
                    </a:cubicBezTo>
                    <a:cubicBezTo>
                      <a:pt x="0" y="93176"/>
                      <a:pt x="5574" y="120000"/>
                      <a:pt x="12322" y="120000"/>
                    </a:cubicBezTo>
                    <a:cubicBezTo>
                      <a:pt x="107677" y="120000"/>
                      <a:pt x="107677" y="120000"/>
                      <a:pt x="107677" y="120000"/>
                    </a:cubicBezTo>
                    <a:cubicBezTo>
                      <a:pt x="114425" y="120000"/>
                      <a:pt x="120000" y="93176"/>
                      <a:pt x="120000" y="60705"/>
                    </a:cubicBezTo>
                    <a:cubicBezTo>
                      <a:pt x="120000" y="26823"/>
                      <a:pt x="114425" y="0"/>
                      <a:pt x="107677" y="0"/>
                    </a:cubicBezTo>
                    <a:close/>
                  </a:path>
                </a:pathLst>
              </a:custGeom>
              <a:gradFill>
                <a:gsLst>
                  <a:gs pos="0">
                    <a:srgbClr val="1077D2"/>
                  </a:gs>
                  <a:gs pos="100000">
                    <a:srgbClr val="093153"/>
                  </a:gs>
                </a:gsLst>
                <a:path path="circle">
                  <a:fillToRect l="100000" t="100000"/>
                </a:path>
                <a:tileRect r="-100000" b="-100000"/>
              </a:gradFill>
              <a:ln w="9525" cap="flat" cmpd="sng">
                <a:solidFill>
                  <a:srgbClr val="666666"/>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2" name="Google Shape;66;p9">
                <a:extLst>
                  <a:ext uri="{FF2B5EF4-FFF2-40B4-BE49-F238E27FC236}">
                    <a16:creationId xmlns:a16="http://schemas.microsoft.com/office/drawing/2014/main" id="{1B38CD61-5233-4711-AC79-46EC42003331}"/>
                  </a:ext>
                </a:extLst>
              </p:cNvPr>
              <p:cNvSpPr/>
              <p:nvPr/>
            </p:nvSpPr>
            <p:spPr>
              <a:xfrm>
                <a:off x="4403098" y="3699124"/>
                <a:ext cx="368700" cy="293400"/>
              </a:xfrm>
              <a:custGeom>
                <a:avLst/>
                <a:gdLst/>
                <a:ahLst/>
                <a:cxnLst/>
                <a:rect l="l" t="t" r="r" b="b"/>
                <a:pathLst>
                  <a:path w="120000" h="120000" extrusionOk="0">
                    <a:moveTo>
                      <a:pt x="102439" y="59999"/>
                    </a:moveTo>
                    <a:cubicBezTo>
                      <a:pt x="102439" y="26938"/>
                      <a:pt x="86341" y="0"/>
                      <a:pt x="66585" y="0"/>
                    </a:cubicBezTo>
                    <a:cubicBezTo>
                      <a:pt x="47560" y="0"/>
                      <a:pt x="32926" y="23265"/>
                      <a:pt x="30731" y="53877"/>
                    </a:cubicBezTo>
                    <a:cubicBezTo>
                      <a:pt x="27804" y="51428"/>
                      <a:pt x="24146" y="50204"/>
                      <a:pt x="21219" y="50204"/>
                    </a:cubicBezTo>
                    <a:cubicBezTo>
                      <a:pt x="9512" y="50204"/>
                      <a:pt x="0" y="64897"/>
                      <a:pt x="0" y="84489"/>
                    </a:cubicBezTo>
                    <a:cubicBezTo>
                      <a:pt x="0" y="104081"/>
                      <a:pt x="9512" y="119999"/>
                      <a:pt x="21219" y="119999"/>
                    </a:cubicBezTo>
                    <a:cubicBezTo>
                      <a:pt x="102439" y="119999"/>
                      <a:pt x="102439" y="119999"/>
                      <a:pt x="102439" y="119999"/>
                    </a:cubicBezTo>
                    <a:cubicBezTo>
                      <a:pt x="111951" y="119999"/>
                      <a:pt x="120000" y="106530"/>
                      <a:pt x="120000" y="90612"/>
                    </a:cubicBezTo>
                    <a:cubicBezTo>
                      <a:pt x="120000" y="73469"/>
                      <a:pt x="111951" y="59999"/>
                      <a:pt x="102439" y="59999"/>
                    </a:cubicBezTo>
                    <a:close/>
                  </a:path>
                </a:pathLst>
              </a:custGeom>
              <a:solidFill>
                <a:srgbClr val="3D85C6"/>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grpSp>
            <p:nvGrpSpPr>
              <p:cNvPr id="23" name="Google Shape;67;p9">
                <a:extLst>
                  <a:ext uri="{FF2B5EF4-FFF2-40B4-BE49-F238E27FC236}">
                    <a16:creationId xmlns:a16="http://schemas.microsoft.com/office/drawing/2014/main" id="{05C9FFE1-A517-43F1-916D-70D580F75208}"/>
                  </a:ext>
                </a:extLst>
              </p:cNvPr>
              <p:cNvGrpSpPr/>
              <p:nvPr/>
            </p:nvGrpSpPr>
            <p:grpSpPr>
              <a:xfrm>
                <a:off x="3920363" y="3644695"/>
                <a:ext cx="263451" cy="430974"/>
                <a:chOff x="5362575" y="4343401"/>
                <a:chExt cx="388800" cy="496800"/>
              </a:xfrm>
            </p:grpSpPr>
            <p:sp>
              <p:nvSpPr>
                <p:cNvPr id="38" name="Google Shape;68;p9">
                  <a:extLst>
                    <a:ext uri="{FF2B5EF4-FFF2-40B4-BE49-F238E27FC236}">
                      <a16:creationId xmlns:a16="http://schemas.microsoft.com/office/drawing/2014/main" id="{BCEB518F-A633-4091-ADD7-83C73D88E528}"/>
                    </a:ext>
                  </a:extLst>
                </p:cNvPr>
                <p:cNvSpPr/>
                <p:nvPr/>
              </p:nvSpPr>
              <p:spPr>
                <a:xfrm>
                  <a:off x="5362575" y="4343401"/>
                  <a:ext cx="388800" cy="496800"/>
                </a:xfrm>
                <a:custGeom>
                  <a:avLst/>
                  <a:gdLst/>
                  <a:ahLst/>
                  <a:cxnLst/>
                  <a:rect l="l" t="t" r="r" b="b"/>
                  <a:pathLst>
                    <a:path w="120000" h="120000" extrusionOk="0">
                      <a:moveTo>
                        <a:pt x="100927" y="0"/>
                      </a:moveTo>
                      <a:cubicBezTo>
                        <a:pt x="19072" y="0"/>
                        <a:pt x="19072" y="0"/>
                        <a:pt x="19072" y="0"/>
                      </a:cubicBezTo>
                      <a:cubicBezTo>
                        <a:pt x="8741" y="0"/>
                        <a:pt x="0" y="6839"/>
                        <a:pt x="0" y="14922"/>
                      </a:cubicBezTo>
                      <a:cubicBezTo>
                        <a:pt x="0" y="105077"/>
                        <a:pt x="0" y="105077"/>
                        <a:pt x="0" y="105077"/>
                      </a:cubicBezTo>
                      <a:cubicBezTo>
                        <a:pt x="0" y="113160"/>
                        <a:pt x="8741" y="120000"/>
                        <a:pt x="19072" y="120000"/>
                      </a:cubicBezTo>
                      <a:cubicBezTo>
                        <a:pt x="100927" y="120000"/>
                        <a:pt x="100927" y="120000"/>
                        <a:pt x="100927" y="120000"/>
                      </a:cubicBezTo>
                      <a:cubicBezTo>
                        <a:pt x="111258" y="120000"/>
                        <a:pt x="120000" y="113160"/>
                        <a:pt x="120000" y="105077"/>
                      </a:cubicBezTo>
                      <a:cubicBezTo>
                        <a:pt x="120000" y="14922"/>
                        <a:pt x="120000" y="14922"/>
                        <a:pt x="120000" y="14922"/>
                      </a:cubicBezTo>
                      <a:cubicBezTo>
                        <a:pt x="120000" y="6839"/>
                        <a:pt x="111258" y="0"/>
                        <a:pt x="100927" y="0"/>
                      </a:cubicBezTo>
                      <a:close/>
                      <a:moveTo>
                        <a:pt x="105695" y="105077"/>
                      </a:moveTo>
                      <a:cubicBezTo>
                        <a:pt x="105695" y="106943"/>
                        <a:pt x="104105" y="108808"/>
                        <a:pt x="100927" y="108808"/>
                      </a:cubicBezTo>
                      <a:cubicBezTo>
                        <a:pt x="19072" y="108808"/>
                        <a:pt x="19072" y="108808"/>
                        <a:pt x="19072" y="108808"/>
                      </a:cubicBezTo>
                      <a:cubicBezTo>
                        <a:pt x="15894" y="108808"/>
                        <a:pt x="14304" y="106943"/>
                        <a:pt x="14304" y="105077"/>
                      </a:cubicBezTo>
                      <a:cubicBezTo>
                        <a:pt x="14304" y="14922"/>
                        <a:pt x="14304" y="14922"/>
                        <a:pt x="14304" y="14922"/>
                      </a:cubicBezTo>
                      <a:cubicBezTo>
                        <a:pt x="14304" y="13056"/>
                        <a:pt x="15894" y="11191"/>
                        <a:pt x="19072" y="11191"/>
                      </a:cubicBezTo>
                      <a:cubicBezTo>
                        <a:pt x="100927" y="11191"/>
                        <a:pt x="100927" y="11191"/>
                        <a:pt x="100927" y="11191"/>
                      </a:cubicBezTo>
                      <a:cubicBezTo>
                        <a:pt x="104105" y="11191"/>
                        <a:pt x="105695" y="13056"/>
                        <a:pt x="105695" y="14922"/>
                      </a:cubicBezTo>
                      <a:lnTo>
                        <a:pt x="105695" y="105077"/>
                      </a:lnTo>
                      <a:close/>
                    </a:path>
                  </a:pathLst>
                </a:cu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39" name="Google Shape;69;p9">
                  <a:extLst>
                    <a:ext uri="{FF2B5EF4-FFF2-40B4-BE49-F238E27FC236}">
                      <a16:creationId xmlns:a16="http://schemas.microsoft.com/office/drawing/2014/main" id="{644F3EEA-7AB6-464F-AFDF-A25B00C8BF20}"/>
                    </a:ext>
                  </a:extLst>
                </p:cNvPr>
                <p:cNvSpPr/>
                <p:nvPr/>
              </p:nvSpPr>
              <p:spPr>
                <a:xfrm>
                  <a:off x="5449888" y="4441826"/>
                  <a:ext cx="157200" cy="45900"/>
                </a:xfrm>
                <a:prstGeom prst="rect">
                  <a:avLst/>
                </a:pr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40" name="Google Shape;70;p9">
                  <a:extLst>
                    <a:ext uri="{FF2B5EF4-FFF2-40B4-BE49-F238E27FC236}">
                      <a16:creationId xmlns:a16="http://schemas.microsoft.com/office/drawing/2014/main" id="{0D3EBBFB-C778-421D-A40C-DBCFBD425FFD}"/>
                    </a:ext>
                  </a:extLst>
                </p:cNvPr>
                <p:cNvSpPr/>
                <p:nvPr/>
              </p:nvSpPr>
              <p:spPr>
                <a:xfrm>
                  <a:off x="5449888" y="4525964"/>
                  <a:ext cx="214200" cy="47700"/>
                </a:xfrm>
                <a:prstGeom prst="rect">
                  <a:avLst/>
                </a:pr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41" name="Google Shape;71;p9">
                  <a:extLst>
                    <a:ext uri="{FF2B5EF4-FFF2-40B4-BE49-F238E27FC236}">
                      <a16:creationId xmlns:a16="http://schemas.microsoft.com/office/drawing/2014/main" id="{50480BDC-0026-4721-B4C0-5B9638B5694C}"/>
                    </a:ext>
                  </a:extLst>
                </p:cNvPr>
                <p:cNvSpPr/>
                <p:nvPr/>
              </p:nvSpPr>
              <p:spPr>
                <a:xfrm>
                  <a:off x="5449888" y="4601149"/>
                  <a:ext cx="214200" cy="45900"/>
                </a:xfrm>
                <a:prstGeom prst="rect">
                  <a:avLst/>
                </a:prstGeom>
                <a:solidFill>
                  <a:srgbClr val="E6B8AF"/>
                </a:solidFill>
                <a:ln w="9525" cap="flat" cmpd="sng">
                  <a:solidFill>
                    <a:srgbClr val="000000"/>
                  </a:solidFill>
                  <a:prstDash val="solid"/>
                  <a:round/>
                  <a:headEnd type="none" w="sm" len="sm"/>
                  <a:tailEnd type="none" w="sm" len="sm"/>
                </a:ln>
                <a:effectLst>
                  <a:outerShdw blurRad="57150" dist="28575"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grpSp>
          <p:sp>
            <p:nvSpPr>
              <p:cNvPr id="24" name="Google Shape;72;p9">
                <a:extLst>
                  <a:ext uri="{FF2B5EF4-FFF2-40B4-BE49-F238E27FC236}">
                    <a16:creationId xmlns:a16="http://schemas.microsoft.com/office/drawing/2014/main" id="{637155C4-5C2A-4A2A-83AC-3D4EA7002782}"/>
                  </a:ext>
                </a:extLst>
              </p:cNvPr>
              <p:cNvSpPr txBox="1"/>
              <p:nvPr/>
            </p:nvSpPr>
            <p:spPr>
              <a:xfrm>
                <a:off x="713326" y="1882673"/>
                <a:ext cx="2752993" cy="1735728"/>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400"/>
                  </a:spcBef>
                  <a:spcAft>
                    <a:spcPts val="0"/>
                  </a:spcAft>
                  <a:buNone/>
                </a:pPr>
                <a:r>
                  <a:rPr lang="en-US" sz="2000" b="1" i="0" u="none" strike="noStrike" cap="none">
                    <a:solidFill>
                      <a:schemeClr val="dk1"/>
                    </a:solidFill>
                    <a:latin typeface="Arial"/>
                    <a:ea typeface="Arial"/>
                    <a:cs typeface="Arial"/>
                    <a:sym typeface="Arial"/>
                  </a:rPr>
                  <a:t>Customize and curate methodologies</a:t>
                </a:r>
                <a:endParaRPr/>
              </a:p>
              <a:p>
                <a:pPr marL="236538" marR="0" lvl="0" indent="-223838" algn="l" rtl="0">
                  <a:lnSpc>
                    <a:spcPct val="90000"/>
                  </a:lnSpc>
                  <a:spcBef>
                    <a:spcPts val="40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Target scientific software        productivity and sustainability</a:t>
                </a:r>
                <a:endParaRPr sz="2400" b="0" i="0" u="none" strike="noStrike" cap="none">
                  <a:solidFill>
                    <a:schemeClr val="dk1"/>
                  </a:solidFill>
                  <a:latin typeface="Arial"/>
                  <a:ea typeface="Arial"/>
                  <a:cs typeface="Arial"/>
                  <a:sym typeface="Arial"/>
                </a:endParaRPr>
              </a:p>
              <a:p>
                <a:pPr marL="236538" marR="0" lvl="0" indent="-223838" algn="l" rtl="0">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Use workflow for best practices    content development</a:t>
                </a:r>
                <a:endParaRPr sz="2000" b="1" i="0" u="none" strike="noStrike" cap="none">
                  <a:solidFill>
                    <a:schemeClr val="dk1"/>
                  </a:solidFill>
                  <a:latin typeface="Arial"/>
                  <a:ea typeface="Arial"/>
                  <a:cs typeface="Arial"/>
                  <a:sym typeface="Arial"/>
                </a:endParaRPr>
              </a:p>
              <a:p>
                <a:pPr marL="0" marR="0" lvl="0" indent="0" algn="l" rtl="0">
                  <a:spcBef>
                    <a:spcPts val="0"/>
                  </a:spcBef>
                  <a:spcAft>
                    <a:spcPts val="0"/>
                  </a:spcAft>
                  <a:buClr>
                    <a:schemeClr val="dk1"/>
                  </a:buClr>
                  <a:buSzPts val="2400"/>
                  <a:buFont typeface="Arial"/>
                  <a:buNone/>
                </a:pPr>
                <a:endParaRPr sz="2400" b="1" i="0" u="none" strike="noStrike" cap="none">
                  <a:solidFill>
                    <a:schemeClr val="dk1"/>
                  </a:solidFill>
                  <a:latin typeface="Arial"/>
                  <a:ea typeface="Arial"/>
                  <a:cs typeface="Arial"/>
                  <a:sym typeface="Arial"/>
                </a:endParaRPr>
              </a:p>
            </p:txBody>
          </p:sp>
          <p:sp>
            <p:nvSpPr>
              <p:cNvPr id="25" name="Google Shape;73;p9">
                <a:extLst>
                  <a:ext uri="{FF2B5EF4-FFF2-40B4-BE49-F238E27FC236}">
                    <a16:creationId xmlns:a16="http://schemas.microsoft.com/office/drawing/2014/main" id="{DCE297F7-EEE8-48C2-B20D-FB06C4D2862F}"/>
                  </a:ext>
                </a:extLst>
              </p:cNvPr>
              <p:cNvSpPr txBox="1"/>
              <p:nvPr/>
            </p:nvSpPr>
            <p:spPr>
              <a:xfrm>
                <a:off x="623210" y="3517256"/>
                <a:ext cx="3415735" cy="1387681"/>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chemeClr val="dk1"/>
                  </a:buClr>
                  <a:buSzPts val="2000"/>
                  <a:buFont typeface="Arial"/>
                  <a:buNone/>
                </a:pPr>
                <a:r>
                  <a:rPr lang="en-US" sz="2000" b="1" i="0" u="none" strike="noStrike" cap="none">
                    <a:solidFill>
                      <a:schemeClr val="dk1"/>
                    </a:solidFill>
                    <a:latin typeface="Arial"/>
                    <a:ea typeface="Arial"/>
                    <a:cs typeface="Arial"/>
                    <a:sym typeface="Arial"/>
                  </a:rPr>
                  <a:t>Incrementally and iteratively     improve software practices</a:t>
                </a:r>
                <a:endParaRPr sz="2000" b="1" i="0" u="none" strike="noStrike" cap="none">
                  <a:solidFill>
                    <a:schemeClr val="dk1"/>
                  </a:solidFill>
                  <a:latin typeface="Arial"/>
                  <a:ea typeface="Arial"/>
                  <a:cs typeface="Arial"/>
                  <a:sym typeface="Arial"/>
                </a:endParaRPr>
              </a:p>
              <a:p>
                <a:pPr marL="287338" marR="0" lvl="0" indent="-219075" algn="l" rtl="0">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Determine high-priority topics for improvement and track progress</a:t>
                </a:r>
                <a:endParaRPr/>
              </a:p>
              <a:p>
                <a:pPr marL="287338" marR="0" lvl="0" indent="-219075" algn="l" rtl="0">
                  <a:spcBef>
                    <a:spcPts val="0"/>
                  </a:spcBef>
                  <a:spcAft>
                    <a:spcPts val="0"/>
                  </a:spcAft>
                  <a:buClr>
                    <a:schemeClr val="dk1"/>
                  </a:buClr>
                  <a:buSzPts val="1400"/>
                  <a:buFont typeface="Arial"/>
                  <a:buChar char="●"/>
                </a:pPr>
                <a:r>
                  <a:rPr lang="en-US" sz="1600" b="0" i="1" u="none" strike="noStrike" cap="none">
                    <a:solidFill>
                      <a:schemeClr val="dk1"/>
                    </a:solidFill>
                    <a:latin typeface="Arial"/>
                    <a:ea typeface="Arial"/>
                    <a:cs typeface="Arial"/>
                    <a:sym typeface="Arial"/>
                  </a:rPr>
                  <a:t>Productivity and Sustainability  Improvement Planning (PSIP) </a:t>
                </a:r>
                <a:endParaRPr/>
              </a:p>
              <a:p>
                <a:pPr marL="347663" marR="0" lvl="0" indent="-190500" algn="l" rtl="0">
                  <a:spcBef>
                    <a:spcPts val="0"/>
                  </a:spcBef>
                  <a:spcAft>
                    <a:spcPts val="0"/>
                  </a:spcAft>
                  <a:buClr>
                    <a:schemeClr val="dk1"/>
                  </a:buClr>
                  <a:buSzPts val="1400"/>
                  <a:buFont typeface="Arial"/>
                  <a:buNone/>
                </a:pPr>
                <a:endParaRPr sz="16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400"/>
                  <a:buFont typeface="Arial"/>
                  <a:buNone/>
                </a:pPr>
                <a:endParaRPr sz="24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100"/>
                  <a:buFont typeface="Arial"/>
                  <a:buNone/>
                </a:pPr>
                <a:endParaRPr sz="2400" b="1" i="0" u="none" strike="noStrike" cap="none">
                  <a:solidFill>
                    <a:schemeClr val="dk1"/>
                  </a:solidFill>
                  <a:latin typeface="Arial"/>
                  <a:ea typeface="Arial"/>
                  <a:cs typeface="Arial"/>
                  <a:sym typeface="Arial"/>
                </a:endParaRPr>
              </a:p>
            </p:txBody>
          </p:sp>
          <p:sp>
            <p:nvSpPr>
              <p:cNvPr id="26" name="Google Shape;74;p9">
                <a:extLst>
                  <a:ext uri="{FF2B5EF4-FFF2-40B4-BE49-F238E27FC236}">
                    <a16:creationId xmlns:a16="http://schemas.microsoft.com/office/drawing/2014/main" id="{CA8DE215-A9DF-46FA-9F30-8787EA9CC2CC}"/>
                  </a:ext>
                </a:extLst>
              </p:cNvPr>
              <p:cNvSpPr txBox="1"/>
              <p:nvPr/>
            </p:nvSpPr>
            <p:spPr>
              <a:xfrm>
                <a:off x="5331632" y="1704823"/>
                <a:ext cx="3681959" cy="1756176"/>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400"/>
                  </a:spcBef>
                  <a:spcAft>
                    <a:spcPts val="0"/>
                  </a:spcAft>
                  <a:buClr>
                    <a:schemeClr val="dk1"/>
                  </a:buClr>
                  <a:buSzPts val="2000"/>
                  <a:buFont typeface="Arial"/>
                  <a:buNone/>
                </a:pPr>
                <a:r>
                  <a:rPr lang="en-US" sz="2000" b="1" i="0" u="none" strike="noStrike" cap="none">
                    <a:solidFill>
                      <a:schemeClr val="dk1"/>
                    </a:solidFill>
                    <a:latin typeface="Arial"/>
                    <a:ea typeface="Arial"/>
                    <a:cs typeface="Arial"/>
                    <a:sym typeface="Arial"/>
                  </a:rPr>
                  <a:t>      Establish software communities</a:t>
                </a:r>
                <a:endParaRPr sz="2000" b="1" i="0" u="none" strike="noStrike" cap="none">
                  <a:solidFill>
                    <a:schemeClr val="dk1"/>
                  </a:solidFill>
                  <a:latin typeface="Arial"/>
                  <a:ea typeface="Arial"/>
                  <a:cs typeface="Arial"/>
                  <a:sym typeface="Arial"/>
                </a:endParaRPr>
              </a:p>
              <a:p>
                <a:pPr marL="574675" marR="0" lvl="0" indent="-228600" algn="l" rtl="0">
                  <a:lnSpc>
                    <a:spcPct val="90000"/>
                  </a:lnSpc>
                  <a:spcBef>
                    <a:spcPts val="40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Determine community policies to improve software quality and compatibility</a:t>
                </a:r>
                <a:endParaRPr sz="2400" b="0" i="0" u="none" strike="noStrike" cap="none">
                  <a:solidFill>
                    <a:schemeClr val="dk1"/>
                  </a:solidFill>
                  <a:latin typeface="Arial"/>
                  <a:ea typeface="Arial"/>
                  <a:cs typeface="Arial"/>
                  <a:sym typeface="Arial"/>
                </a:endParaRPr>
              </a:p>
              <a:p>
                <a:pPr marL="574675" marR="0" lvl="0" indent="-228600" algn="l" rtl="0">
                  <a:lnSpc>
                    <a:spcPct val="100000"/>
                  </a:lnSpc>
                  <a:spcBef>
                    <a:spcPts val="0"/>
                  </a:spcBef>
                  <a:spcAft>
                    <a:spcPts val="0"/>
                  </a:spcAft>
                  <a:buClr>
                    <a:schemeClr val="dk1"/>
                  </a:buClr>
                  <a:buSzPts val="1400"/>
                  <a:buFont typeface="Arial"/>
                  <a:buChar char="●"/>
                </a:pPr>
                <a:r>
                  <a:rPr lang="en-US" sz="1600" b="0" i="0" u="none" strike="noStrike" cap="none">
                    <a:solidFill>
                      <a:schemeClr val="dk1"/>
                    </a:solidFill>
                    <a:latin typeface="Arial"/>
                    <a:ea typeface="Arial"/>
                    <a:cs typeface="Arial"/>
                    <a:sym typeface="Arial"/>
                  </a:rPr>
                  <a:t>Create Software Development Kits (SDKs)   to facilitate the combined use of complementary libraries and tools</a:t>
                </a:r>
                <a:endParaRPr sz="2000" b="1" i="0" u="none" strike="noStrike" cap="none">
                  <a:solidFill>
                    <a:schemeClr val="dk1"/>
                  </a:solidFill>
                  <a:latin typeface="Arial"/>
                  <a:ea typeface="Arial"/>
                  <a:cs typeface="Arial"/>
                  <a:sym typeface="Arial"/>
                </a:endParaRPr>
              </a:p>
            </p:txBody>
          </p:sp>
          <p:sp>
            <p:nvSpPr>
              <p:cNvPr id="27" name="Google Shape;75;p9">
                <a:extLst>
                  <a:ext uri="{FF2B5EF4-FFF2-40B4-BE49-F238E27FC236}">
                    <a16:creationId xmlns:a16="http://schemas.microsoft.com/office/drawing/2014/main" id="{25DBFD41-AD77-4263-9A70-9ECBD15E0019}"/>
                  </a:ext>
                </a:extLst>
              </p:cNvPr>
              <p:cNvSpPr txBox="1"/>
              <p:nvPr/>
            </p:nvSpPr>
            <p:spPr>
              <a:xfrm>
                <a:off x="4980962" y="3485624"/>
                <a:ext cx="4404762" cy="1657875"/>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400"/>
                  </a:spcBef>
                  <a:spcAft>
                    <a:spcPts val="0"/>
                  </a:spcAft>
                  <a:buClr>
                    <a:schemeClr val="dk1"/>
                  </a:buClr>
                  <a:buSzPts val="2400"/>
                  <a:buFont typeface="Arial"/>
                  <a:buNone/>
                </a:pPr>
                <a:r>
                  <a:rPr lang="en-US" sz="2400" b="1" i="0" u="none" strike="noStrike" cap="none" dirty="0">
                    <a:solidFill>
                      <a:schemeClr val="dk1"/>
                    </a:solidFill>
                    <a:latin typeface="Arial"/>
                    <a:ea typeface="Arial"/>
                    <a:cs typeface="Arial"/>
                    <a:sym typeface="Arial"/>
                  </a:rPr>
                  <a:t>       </a:t>
                </a:r>
                <a:r>
                  <a:rPr lang="en-US" sz="2000" b="1" i="0" u="none" strike="noStrike" cap="none" dirty="0">
                    <a:solidFill>
                      <a:schemeClr val="dk1"/>
                    </a:solidFill>
                    <a:latin typeface="Arial"/>
                    <a:ea typeface="Arial"/>
                    <a:cs typeface="Arial"/>
                    <a:sym typeface="Arial"/>
                  </a:rPr>
                  <a:t>Engage in community outreach</a:t>
                </a:r>
                <a:endParaRPr sz="2000" b="1" i="0" u="none" strike="noStrike" cap="none" dirty="0">
                  <a:solidFill>
                    <a:schemeClr val="dk1"/>
                  </a:solidFill>
                  <a:latin typeface="Arial"/>
                  <a:ea typeface="Arial"/>
                  <a:cs typeface="Arial"/>
                  <a:sym typeface="Arial"/>
                </a:endParaRPr>
              </a:p>
              <a:p>
                <a:pPr marL="692150" marR="0" lvl="0" indent="-233362" algn="l" rtl="0">
                  <a:spcBef>
                    <a:spcPts val="0"/>
                  </a:spcBef>
                  <a:spcAft>
                    <a:spcPts val="0"/>
                  </a:spcAft>
                  <a:buClr>
                    <a:schemeClr val="dk1"/>
                  </a:buClr>
                  <a:buSzPts val="1400"/>
                  <a:buFont typeface="Arial"/>
                  <a:buChar char="●"/>
                </a:pPr>
                <a:r>
                  <a:rPr lang="en-US" sz="1600" b="0" i="0" u="none" strike="noStrike" cap="none" dirty="0">
                    <a:solidFill>
                      <a:schemeClr val="dk1"/>
                    </a:solidFill>
                    <a:latin typeface="Arial"/>
                    <a:ea typeface="Arial"/>
                    <a:cs typeface="Arial"/>
                    <a:sym typeface="Arial"/>
                  </a:rPr>
                  <a:t>Broad community partnerships </a:t>
                </a:r>
                <a:endParaRPr dirty="0"/>
              </a:p>
              <a:p>
                <a:pPr marL="692150" marR="0" lvl="0" indent="-233362" algn="l" rtl="0">
                  <a:spcBef>
                    <a:spcPts val="0"/>
                  </a:spcBef>
                  <a:spcAft>
                    <a:spcPts val="0"/>
                  </a:spcAft>
                  <a:buClr>
                    <a:schemeClr val="dk1"/>
                  </a:buClr>
                  <a:buSzPts val="1400"/>
                  <a:buFont typeface="Arial"/>
                  <a:buChar char="●"/>
                </a:pPr>
                <a:r>
                  <a:rPr lang="en-US" sz="1600" b="0" i="0" u="none" strike="noStrike" cap="none" dirty="0">
                    <a:solidFill>
                      <a:schemeClr val="dk1"/>
                    </a:solidFill>
                    <a:latin typeface="Arial"/>
                    <a:ea typeface="Arial"/>
                    <a:cs typeface="Arial"/>
                    <a:sym typeface="Arial"/>
                  </a:rPr>
                  <a:t>Collaboration with computing facilities</a:t>
                </a:r>
                <a:endParaRPr sz="1600" b="0" i="0" u="none" strike="noStrike" cap="none" dirty="0">
                  <a:solidFill>
                    <a:schemeClr val="dk1"/>
                  </a:solidFill>
                  <a:latin typeface="Arial"/>
                  <a:ea typeface="Arial"/>
                  <a:cs typeface="Arial"/>
                  <a:sym typeface="Arial"/>
                </a:endParaRPr>
              </a:p>
              <a:p>
                <a:pPr marL="692150" marR="0" lvl="0" indent="-233362" algn="l" rtl="0">
                  <a:lnSpc>
                    <a:spcPct val="100000"/>
                  </a:lnSpc>
                  <a:spcBef>
                    <a:spcPts val="0"/>
                  </a:spcBef>
                  <a:spcAft>
                    <a:spcPts val="0"/>
                  </a:spcAft>
                  <a:buClr>
                    <a:schemeClr val="dk1"/>
                  </a:buClr>
                  <a:buSzPts val="1400"/>
                  <a:buFont typeface="Arial"/>
                  <a:buChar char="●"/>
                </a:pPr>
                <a:r>
                  <a:rPr lang="en-US" sz="1600" b="0" i="0" u="none" strike="noStrike" cap="none" dirty="0">
                    <a:solidFill>
                      <a:schemeClr val="dk1"/>
                    </a:solidFill>
                    <a:latin typeface="Arial"/>
                    <a:ea typeface="Arial"/>
                    <a:cs typeface="Arial"/>
                    <a:sym typeface="Arial"/>
                  </a:rPr>
                  <a:t>Webinars, tutorials, events</a:t>
                </a:r>
                <a:endParaRPr dirty="0"/>
              </a:p>
              <a:p>
                <a:pPr marL="692150" marR="0" lvl="0" indent="-233362" algn="l" rtl="0">
                  <a:lnSpc>
                    <a:spcPct val="100000"/>
                  </a:lnSpc>
                  <a:spcBef>
                    <a:spcPts val="0"/>
                  </a:spcBef>
                  <a:spcAft>
                    <a:spcPts val="0"/>
                  </a:spcAft>
                  <a:buClr>
                    <a:schemeClr val="dk1"/>
                  </a:buClr>
                  <a:buSzPts val="1400"/>
                  <a:buFont typeface="Arial"/>
                  <a:buChar char="●"/>
                </a:pPr>
                <a:r>
                  <a:rPr lang="en-US" sz="1600" b="0" i="1" u="none" strike="noStrike" cap="none" dirty="0" err="1">
                    <a:solidFill>
                      <a:schemeClr val="dk1"/>
                    </a:solidFill>
                    <a:latin typeface="Arial"/>
                    <a:ea typeface="Arial"/>
                    <a:cs typeface="Arial"/>
                    <a:sym typeface="Arial"/>
                  </a:rPr>
                  <a:t>WhatIs</a:t>
                </a:r>
                <a:r>
                  <a:rPr lang="en-US" sz="1600" b="0" i="0" u="none" strike="noStrike" cap="none" dirty="0">
                    <a:solidFill>
                      <a:schemeClr val="dk1"/>
                    </a:solidFill>
                    <a:latin typeface="Arial"/>
                    <a:ea typeface="Arial"/>
                    <a:cs typeface="Arial"/>
                    <a:sym typeface="Arial"/>
                  </a:rPr>
                  <a:t> and </a:t>
                </a:r>
                <a:r>
                  <a:rPr lang="en-US" sz="1600" b="0" i="1" u="none" strike="noStrike" cap="none" dirty="0" err="1">
                    <a:solidFill>
                      <a:schemeClr val="dk1"/>
                    </a:solidFill>
                    <a:latin typeface="Arial"/>
                    <a:ea typeface="Arial"/>
                    <a:cs typeface="Arial"/>
                    <a:sym typeface="Arial"/>
                  </a:rPr>
                  <a:t>HowTo</a:t>
                </a:r>
                <a:r>
                  <a:rPr lang="en-US" sz="1600" b="0" i="1" u="none" strike="noStrike" cap="none" dirty="0">
                    <a:solidFill>
                      <a:schemeClr val="dk1"/>
                    </a:solidFill>
                    <a:latin typeface="Arial"/>
                    <a:ea typeface="Arial"/>
                    <a:cs typeface="Arial"/>
                    <a:sym typeface="Arial"/>
                  </a:rPr>
                  <a:t> </a:t>
                </a:r>
                <a:r>
                  <a:rPr lang="en-US" sz="1600" b="0" i="0" u="none" strike="noStrike" cap="none" dirty="0">
                    <a:solidFill>
                      <a:schemeClr val="dk1"/>
                    </a:solidFill>
                    <a:latin typeface="Arial"/>
                    <a:ea typeface="Arial"/>
                    <a:cs typeface="Arial"/>
                    <a:sym typeface="Arial"/>
                  </a:rPr>
                  <a:t>docs</a:t>
                </a:r>
                <a:endParaRPr dirty="0"/>
              </a:p>
              <a:p>
                <a:pPr marL="692150" marR="0" lvl="0" indent="-233362" algn="l" rtl="0">
                  <a:lnSpc>
                    <a:spcPct val="100000"/>
                  </a:lnSpc>
                  <a:spcBef>
                    <a:spcPts val="0"/>
                  </a:spcBef>
                  <a:spcAft>
                    <a:spcPts val="0"/>
                  </a:spcAft>
                  <a:buClr>
                    <a:schemeClr val="dk1"/>
                  </a:buClr>
                  <a:buSzPts val="1400"/>
                  <a:buFont typeface="Arial"/>
                  <a:buChar char="●"/>
                </a:pPr>
                <a:r>
                  <a:rPr lang="en-US" sz="1600" b="0" i="0" u="none" strike="noStrike" cap="none" dirty="0">
                    <a:solidFill>
                      <a:schemeClr val="dk1"/>
                    </a:solidFill>
                    <a:latin typeface="Arial"/>
                    <a:ea typeface="Arial"/>
                    <a:cs typeface="Arial"/>
                    <a:sym typeface="Arial"/>
                  </a:rPr>
                  <a:t>Better Scientific Software site (</a:t>
                </a:r>
                <a:r>
                  <a:rPr lang="en-US" sz="1600" b="0" i="0" u="sng" strike="noStrike" cap="none" dirty="0">
                    <a:solidFill>
                      <a:srgbClr val="A03123"/>
                    </a:solidFill>
                    <a:latin typeface="Arial"/>
                    <a:ea typeface="Arial"/>
                    <a:cs typeface="Arial"/>
                    <a:sym typeface="Arial"/>
                    <a:hlinkClick r:id="rId2"/>
                  </a:rPr>
                  <a:t>https://bssw.io</a:t>
                </a:r>
                <a:r>
                  <a:rPr lang="en-US" sz="1600" b="0" i="0" u="none" strike="noStrike" cap="none" dirty="0">
                    <a:solidFill>
                      <a:schemeClr val="dk1"/>
                    </a:solidFill>
                    <a:latin typeface="Arial"/>
                    <a:ea typeface="Arial"/>
                    <a:cs typeface="Arial"/>
                    <a:sym typeface="Arial"/>
                  </a:rPr>
                  <a:t>)</a:t>
                </a:r>
                <a:endParaRPr dirty="0"/>
              </a:p>
            </p:txBody>
          </p:sp>
          <p:sp>
            <p:nvSpPr>
              <p:cNvPr id="28" name="Google Shape;76;p9">
                <a:extLst>
                  <a:ext uri="{FF2B5EF4-FFF2-40B4-BE49-F238E27FC236}">
                    <a16:creationId xmlns:a16="http://schemas.microsoft.com/office/drawing/2014/main" id="{D7CAEDC5-F6CF-4E0C-A87C-8496F3F04CBB}"/>
                  </a:ext>
                </a:extLst>
              </p:cNvPr>
              <p:cNvSpPr/>
              <p:nvPr/>
            </p:nvSpPr>
            <p:spPr>
              <a:xfrm flipH="1">
                <a:off x="4344800" y="1807379"/>
                <a:ext cx="1063800" cy="729600"/>
              </a:xfrm>
              <a:custGeom>
                <a:avLst/>
                <a:gdLst/>
                <a:ahLst/>
                <a:cxnLst/>
                <a:rect l="l" t="t" r="r" b="b"/>
                <a:pathLst>
                  <a:path w="120000" h="120000" extrusionOk="0">
                    <a:moveTo>
                      <a:pt x="120000" y="0"/>
                    </a:moveTo>
                    <a:cubicBezTo>
                      <a:pt x="120000" y="120000"/>
                      <a:pt x="120000" y="120000"/>
                      <a:pt x="120000" y="120000"/>
                    </a:cubicBezTo>
                    <a:cubicBezTo>
                      <a:pt x="0" y="120000"/>
                      <a:pt x="0" y="120000"/>
                      <a:pt x="0" y="120000"/>
                    </a:cubicBezTo>
                    <a:cubicBezTo>
                      <a:pt x="13056" y="53750"/>
                      <a:pt x="61761" y="3250"/>
                      <a:pt x="120000" y="0"/>
                    </a:cubicBezTo>
                    <a:close/>
                  </a:path>
                </a:pathLst>
              </a:custGeom>
              <a:gradFill>
                <a:gsLst>
                  <a:gs pos="0">
                    <a:srgbClr val="DCECD5"/>
                  </a:gs>
                  <a:gs pos="100000">
                    <a:srgbClr val="93BC81"/>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29" name="Google Shape;77;p9">
                <a:extLst>
                  <a:ext uri="{FF2B5EF4-FFF2-40B4-BE49-F238E27FC236}">
                    <a16:creationId xmlns:a16="http://schemas.microsoft.com/office/drawing/2014/main" id="{8DA9F7D6-524D-460C-9EE9-77EC25DC40DC}"/>
                  </a:ext>
                </a:extLst>
              </p:cNvPr>
              <p:cNvSpPr/>
              <p:nvPr/>
            </p:nvSpPr>
            <p:spPr>
              <a:xfrm flipH="1">
                <a:off x="4344800" y="2531025"/>
                <a:ext cx="1071450" cy="793200"/>
              </a:xfrm>
              <a:custGeom>
                <a:avLst/>
                <a:gdLst/>
                <a:ahLst/>
                <a:cxnLst/>
                <a:rect l="l" t="t" r="r" b="b"/>
                <a:pathLst>
                  <a:path w="120000" h="120000" extrusionOk="0">
                    <a:moveTo>
                      <a:pt x="120000" y="0"/>
                    </a:moveTo>
                    <a:cubicBezTo>
                      <a:pt x="120000" y="120000"/>
                      <a:pt x="120000" y="120000"/>
                      <a:pt x="120000" y="120000"/>
                    </a:cubicBezTo>
                    <a:cubicBezTo>
                      <a:pt x="36040" y="120000"/>
                      <a:pt x="36040" y="120000"/>
                      <a:pt x="36040" y="120000"/>
                    </a:cubicBezTo>
                    <a:cubicBezTo>
                      <a:pt x="36040" y="120000"/>
                      <a:pt x="36040" y="120000"/>
                      <a:pt x="36040" y="120000"/>
                    </a:cubicBezTo>
                    <a:cubicBezTo>
                      <a:pt x="14295" y="94809"/>
                      <a:pt x="805" y="60458"/>
                      <a:pt x="201" y="22671"/>
                    </a:cubicBezTo>
                    <a:cubicBezTo>
                      <a:pt x="0" y="15114"/>
                      <a:pt x="604" y="7328"/>
                      <a:pt x="1409" y="0"/>
                    </a:cubicBezTo>
                    <a:lnTo>
                      <a:pt x="120000" y="0"/>
                    </a:lnTo>
                    <a:close/>
                  </a:path>
                </a:pathLst>
              </a:custGeom>
              <a:gradFill>
                <a:gsLst>
                  <a:gs pos="0">
                    <a:srgbClr val="DCECD5"/>
                  </a:gs>
                  <a:gs pos="100000">
                    <a:srgbClr val="93BC81"/>
                  </a:gs>
                </a:gsLst>
                <a:path path="circle">
                  <a:fillToRect l="50000" t="50000" r="50000" b="50000"/>
                </a:path>
                <a:tileRect/>
              </a:gra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cxnSp>
            <p:nvCxnSpPr>
              <p:cNvPr id="30" name="Google Shape;78;p9">
                <a:extLst>
                  <a:ext uri="{FF2B5EF4-FFF2-40B4-BE49-F238E27FC236}">
                    <a16:creationId xmlns:a16="http://schemas.microsoft.com/office/drawing/2014/main" id="{8D3B1520-64BC-4139-9B09-09AAFE1B1689}"/>
                  </a:ext>
                </a:extLst>
              </p:cNvPr>
              <p:cNvCxnSpPr/>
              <p:nvPr/>
            </p:nvCxnSpPr>
            <p:spPr>
              <a:xfrm>
                <a:off x="5383744" y="3412972"/>
                <a:ext cx="3419100" cy="1270"/>
              </a:xfrm>
              <a:prstGeom prst="straightConnector1">
                <a:avLst/>
              </a:prstGeom>
              <a:noFill/>
              <a:ln w="19050" cap="flat" cmpd="sng">
                <a:solidFill>
                  <a:schemeClr val="dk2"/>
                </a:solidFill>
                <a:prstDash val="solid"/>
                <a:round/>
                <a:headEnd type="none" w="sm" len="sm"/>
                <a:tailEnd type="none" w="sm" len="sm"/>
              </a:ln>
            </p:spPr>
          </p:cxnSp>
          <p:cxnSp>
            <p:nvCxnSpPr>
              <p:cNvPr id="31" name="Google Shape;79;p9">
                <a:extLst>
                  <a:ext uri="{FF2B5EF4-FFF2-40B4-BE49-F238E27FC236}">
                    <a16:creationId xmlns:a16="http://schemas.microsoft.com/office/drawing/2014/main" id="{720B098A-89CB-498B-A342-6048A12876BE}"/>
                  </a:ext>
                </a:extLst>
              </p:cNvPr>
              <p:cNvCxnSpPr/>
              <p:nvPr/>
            </p:nvCxnSpPr>
            <p:spPr>
              <a:xfrm>
                <a:off x="4723494" y="4887001"/>
                <a:ext cx="3930649" cy="0"/>
              </a:xfrm>
              <a:prstGeom prst="straightConnector1">
                <a:avLst/>
              </a:prstGeom>
              <a:noFill/>
              <a:ln w="19050" cap="flat" cmpd="sng">
                <a:solidFill>
                  <a:schemeClr val="dk2"/>
                </a:solidFill>
                <a:prstDash val="solid"/>
                <a:round/>
                <a:headEnd type="none" w="sm" len="sm"/>
                <a:tailEnd type="none" w="sm" len="sm"/>
              </a:ln>
            </p:spPr>
          </p:cxnSp>
          <p:cxnSp>
            <p:nvCxnSpPr>
              <p:cNvPr id="32" name="Google Shape;80;p9">
                <a:extLst>
                  <a:ext uri="{FF2B5EF4-FFF2-40B4-BE49-F238E27FC236}">
                    <a16:creationId xmlns:a16="http://schemas.microsoft.com/office/drawing/2014/main" id="{D75834CA-34FA-42CE-ABD5-DA0DC0938793}"/>
                  </a:ext>
                </a:extLst>
              </p:cNvPr>
              <p:cNvCxnSpPr/>
              <p:nvPr/>
            </p:nvCxnSpPr>
            <p:spPr>
              <a:xfrm>
                <a:off x="379633" y="3413607"/>
                <a:ext cx="2821871" cy="0"/>
              </a:xfrm>
              <a:prstGeom prst="straightConnector1">
                <a:avLst/>
              </a:prstGeom>
              <a:noFill/>
              <a:ln w="19050" cap="flat" cmpd="sng">
                <a:solidFill>
                  <a:schemeClr val="dk2"/>
                </a:solidFill>
                <a:prstDash val="solid"/>
                <a:round/>
                <a:headEnd type="none" w="sm" len="sm"/>
                <a:tailEnd type="none" w="sm" len="sm"/>
              </a:ln>
            </p:spPr>
          </p:cxnSp>
          <p:cxnSp>
            <p:nvCxnSpPr>
              <p:cNvPr id="33" name="Google Shape;81;p9">
                <a:extLst>
                  <a:ext uri="{FF2B5EF4-FFF2-40B4-BE49-F238E27FC236}">
                    <a16:creationId xmlns:a16="http://schemas.microsoft.com/office/drawing/2014/main" id="{E4895343-890B-40EA-90BB-A08B94660608}"/>
                  </a:ext>
                </a:extLst>
              </p:cNvPr>
              <p:cNvCxnSpPr/>
              <p:nvPr/>
            </p:nvCxnSpPr>
            <p:spPr>
              <a:xfrm>
                <a:off x="379633" y="4883864"/>
                <a:ext cx="3500404" cy="6275"/>
              </a:xfrm>
              <a:prstGeom prst="straightConnector1">
                <a:avLst/>
              </a:prstGeom>
              <a:noFill/>
              <a:ln w="19050" cap="flat" cmpd="sng">
                <a:solidFill>
                  <a:schemeClr val="dk2"/>
                </a:solidFill>
                <a:prstDash val="solid"/>
                <a:round/>
                <a:headEnd type="none" w="sm" len="sm"/>
                <a:tailEnd type="none" w="sm" len="sm"/>
              </a:ln>
            </p:spPr>
          </p:cxnSp>
          <p:sp>
            <p:nvSpPr>
              <p:cNvPr id="34" name="Google Shape;82;p9">
                <a:extLst>
                  <a:ext uri="{FF2B5EF4-FFF2-40B4-BE49-F238E27FC236}">
                    <a16:creationId xmlns:a16="http://schemas.microsoft.com/office/drawing/2014/main" id="{18611CA9-32ED-45DC-9609-38B8381D8D7D}"/>
                  </a:ext>
                </a:extLst>
              </p:cNvPr>
              <p:cNvSpPr/>
              <p:nvPr/>
            </p:nvSpPr>
            <p:spPr>
              <a:xfrm>
                <a:off x="397559" y="1986799"/>
                <a:ext cx="263400" cy="255000"/>
              </a:xfrm>
              <a:prstGeom prst="ellipse">
                <a:avLst/>
              </a:prstGeom>
              <a:gradFill>
                <a:gsLst>
                  <a:gs pos="0">
                    <a:srgbClr val="FFF6DB"/>
                  </a:gs>
                  <a:gs pos="100000">
                    <a:srgbClr val="FAD25C"/>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9525" marR="0" lvl="0" indent="0" algn="l" rtl="0">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1</a:t>
                </a:r>
                <a:endParaRPr sz="1600" b="1" i="0" u="none" strike="noStrike" cap="none">
                  <a:solidFill>
                    <a:schemeClr val="dk1"/>
                  </a:solidFill>
                  <a:latin typeface="Arial"/>
                  <a:ea typeface="Arial"/>
                  <a:cs typeface="Arial"/>
                  <a:sym typeface="Arial"/>
                </a:endParaRPr>
              </a:p>
            </p:txBody>
          </p:sp>
          <p:sp>
            <p:nvSpPr>
              <p:cNvPr id="35" name="Google Shape;83;p9">
                <a:extLst>
                  <a:ext uri="{FF2B5EF4-FFF2-40B4-BE49-F238E27FC236}">
                    <a16:creationId xmlns:a16="http://schemas.microsoft.com/office/drawing/2014/main" id="{2C24D25F-8447-4B42-8310-00C76F6EB773}"/>
                  </a:ext>
                </a:extLst>
              </p:cNvPr>
              <p:cNvSpPr/>
              <p:nvPr/>
            </p:nvSpPr>
            <p:spPr>
              <a:xfrm>
                <a:off x="350089" y="3600278"/>
                <a:ext cx="263400" cy="255000"/>
              </a:xfrm>
              <a:prstGeom prst="ellipse">
                <a:avLst/>
              </a:prstGeom>
              <a:gradFill>
                <a:gsLst>
                  <a:gs pos="0">
                    <a:srgbClr val="F5D0D0"/>
                  </a:gs>
                  <a:gs pos="100000">
                    <a:srgbClr val="D96868"/>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2</a:t>
                </a:r>
                <a:endParaRPr sz="1600" b="1" i="0" u="none" strike="noStrike" cap="none">
                  <a:solidFill>
                    <a:schemeClr val="dk1"/>
                  </a:solidFill>
                  <a:latin typeface="Arial"/>
                  <a:ea typeface="Arial"/>
                  <a:cs typeface="Arial"/>
                  <a:sym typeface="Arial"/>
                </a:endParaRPr>
              </a:p>
            </p:txBody>
          </p:sp>
          <p:sp>
            <p:nvSpPr>
              <p:cNvPr id="36" name="Google Shape;84;p9">
                <a:extLst>
                  <a:ext uri="{FF2B5EF4-FFF2-40B4-BE49-F238E27FC236}">
                    <a16:creationId xmlns:a16="http://schemas.microsoft.com/office/drawing/2014/main" id="{B1F891F8-F5F3-4A6F-818E-C81D0463E94E}"/>
                  </a:ext>
                </a:extLst>
              </p:cNvPr>
              <p:cNvSpPr/>
              <p:nvPr/>
            </p:nvSpPr>
            <p:spPr>
              <a:xfrm>
                <a:off x="5342743" y="1986799"/>
                <a:ext cx="263400" cy="255000"/>
              </a:xfrm>
              <a:prstGeom prst="ellipse">
                <a:avLst/>
              </a:prstGeom>
              <a:gradFill>
                <a:gsLst>
                  <a:gs pos="0">
                    <a:srgbClr val="DCECD5"/>
                  </a:gs>
                  <a:gs pos="100000">
                    <a:srgbClr val="93BC81"/>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600"/>
                  <a:buFont typeface="Arial"/>
                  <a:buNone/>
                </a:pPr>
                <a:r>
                  <a:rPr lang="en-US" sz="1600" b="1" i="0" u="none" strike="noStrike" cap="none">
                    <a:solidFill>
                      <a:schemeClr val="dk1"/>
                    </a:solidFill>
                    <a:latin typeface="Arial"/>
                    <a:ea typeface="Arial"/>
                    <a:cs typeface="Arial"/>
                    <a:sym typeface="Arial"/>
                  </a:rPr>
                  <a:t>3</a:t>
                </a:r>
                <a:endParaRPr sz="1600" b="1" i="0" u="none" strike="noStrike" cap="none">
                  <a:solidFill>
                    <a:schemeClr val="dk1"/>
                  </a:solidFill>
                  <a:latin typeface="Arial"/>
                  <a:ea typeface="Arial"/>
                  <a:cs typeface="Arial"/>
                  <a:sym typeface="Arial"/>
                </a:endParaRPr>
              </a:p>
            </p:txBody>
          </p:sp>
          <p:sp>
            <p:nvSpPr>
              <p:cNvPr id="37" name="Google Shape;85;p9">
                <a:extLst>
                  <a:ext uri="{FF2B5EF4-FFF2-40B4-BE49-F238E27FC236}">
                    <a16:creationId xmlns:a16="http://schemas.microsoft.com/office/drawing/2014/main" id="{5829F924-7306-49ED-926F-017D0F9F7F10}"/>
                  </a:ext>
                </a:extLst>
              </p:cNvPr>
              <p:cNvSpPr/>
              <p:nvPr/>
            </p:nvSpPr>
            <p:spPr>
              <a:xfrm>
                <a:off x="5030156" y="3613399"/>
                <a:ext cx="263400" cy="265869"/>
              </a:xfrm>
              <a:prstGeom prst="ellipse">
                <a:avLst/>
              </a:prstGeom>
              <a:gradFill>
                <a:gsLst>
                  <a:gs pos="0">
                    <a:srgbClr val="DFE9FB"/>
                  </a:gs>
                  <a:gs pos="100000">
                    <a:srgbClr val="6E9BE7"/>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rgbClr val="000000"/>
                  </a:buClr>
                  <a:buSzPts val="1100"/>
                  <a:buFont typeface="Arial"/>
                  <a:buNone/>
                </a:pPr>
                <a:r>
                  <a:rPr lang="en-US" sz="1600" b="1" i="0" u="none" strike="noStrike" cap="none">
                    <a:solidFill>
                      <a:schemeClr val="dk1"/>
                    </a:solidFill>
                    <a:latin typeface="Arial"/>
                    <a:ea typeface="Arial"/>
                    <a:cs typeface="Arial"/>
                    <a:sym typeface="Arial"/>
                  </a:rPr>
                  <a:t>4</a:t>
                </a:r>
                <a:endParaRPr sz="1600" b="1" i="0" u="none" strike="noStrike" cap="none">
                  <a:solidFill>
                    <a:schemeClr val="dk1"/>
                  </a:solidFill>
                  <a:latin typeface="Arial"/>
                  <a:ea typeface="Arial"/>
                  <a:cs typeface="Arial"/>
                  <a:sym typeface="Arial"/>
                </a:endParaRPr>
              </a:p>
            </p:txBody>
          </p:sp>
        </p:grpSp>
        <p:sp>
          <p:nvSpPr>
            <p:cNvPr id="6" name="Google Shape;86;p9">
              <a:extLst>
                <a:ext uri="{FF2B5EF4-FFF2-40B4-BE49-F238E27FC236}">
                  <a16:creationId xmlns:a16="http://schemas.microsoft.com/office/drawing/2014/main" id="{57BFD3E3-9154-4FF6-923B-7CCC479FDA28}"/>
                </a:ext>
              </a:extLst>
            </p:cNvPr>
            <p:cNvSpPr/>
            <p:nvPr/>
          </p:nvSpPr>
          <p:spPr>
            <a:xfrm>
              <a:off x="4940262" y="2485476"/>
              <a:ext cx="484500" cy="584700"/>
            </a:xfrm>
            <a:prstGeom prst="verticalScroll">
              <a:avLst>
                <a:gd name="adj" fmla="val 25000"/>
              </a:avLst>
            </a:prstGeom>
            <a:gradFill>
              <a:gsLst>
                <a:gs pos="0">
                  <a:srgbClr val="51AB2A"/>
                </a:gs>
                <a:gs pos="100000">
                  <a:srgbClr val="203E13"/>
                </a:gs>
              </a:gsLst>
              <a:lin ang="5400012" scaled="0"/>
            </a:gradFill>
            <a:ln w="19050" cap="flat" cmpd="sng">
              <a:solidFill>
                <a:srgbClr val="4C113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7" name="Google Shape;87;p9">
              <a:extLst>
                <a:ext uri="{FF2B5EF4-FFF2-40B4-BE49-F238E27FC236}">
                  <a16:creationId xmlns:a16="http://schemas.microsoft.com/office/drawing/2014/main" id="{B165E845-85BD-4214-B04E-E7F6D374BF47}"/>
                </a:ext>
              </a:extLst>
            </p:cNvPr>
            <p:cNvSpPr/>
            <p:nvPr/>
          </p:nvSpPr>
          <p:spPr>
            <a:xfrm>
              <a:off x="5092662" y="2714076"/>
              <a:ext cx="484500" cy="584700"/>
            </a:xfrm>
            <a:prstGeom prst="verticalScroll">
              <a:avLst>
                <a:gd name="adj" fmla="val 25000"/>
              </a:avLst>
            </a:prstGeom>
            <a:gradFill>
              <a:gsLst>
                <a:gs pos="0">
                  <a:srgbClr val="DB0000"/>
                </a:gs>
                <a:gs pos="100000">
                  <a:srgbClr val="540303"/>
                </a:gs>
              </a:gsLst>
              <a:lin ang="5400012" scaled="0"/>
            </a:gradFill>
            <a:ln w="19050" cap="flat" cmpd="sng">
              <a:solidFill>
                <a:srgbClr val="4C113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8" name="Google Shape;88;p9">
              <a:extLst>
                <a:ext uri="{FF2B5EF4-FFF2-40B4-BE49-F238E27FC236}">
                  <a16:creationId xmlns:a16="http://schemas.microsoft.com/office/drawing/2014/main" id="{CC9C3D10-C045-4E21-A1B4-5EFFA438CC5D}"/>
                </a:ext>
              </a:extLst>
            </p:cNvPr>
            <p:cNvSpPr/>
            <p:nvPr/>
          </p:nvSpPr>
          <p:spPr>
            <a:xfrm>
              <a:off x="5245062" y="2942676"/>
              <a:ext cx="484500" cy="584700"/>
            </a:xfrm>
            <a:prstGeom prst="verticalScroll">
              <a:avLst>
                <a:gd name="adj" fmla="val 25000"/>
              </a:avLst>
            </a:prstGeom>
            <a:gradFill>
              <a:gsLst>
                <a:gs pos="0">
                  <a:srgbClr val="DBD4EB"/>
                </a:gs>
                <a:gs pos="100000">
                  <a:srgbClr val="9180BB"/>
                </a:gs>
              </a:gsLst>
              <a:path path="circle">
                <a:fillToRect l="50000" t="50000" r="50000" b="50000"/>
              </a:path>
              <a:tileRect/>
            </a:gradFill>
            <a:ln w="19050" cap="flat" cmpd="sng">
              <a:solidFill>
                <a:srgbClr val="4C1130"/>
              </a:solidFill>
              <a:prstDash val="solid"/>
              <a:round/>
              <a:headEnd type="none" w="sm" len="sm"/>
              <a:tailEnd type="none" w="sm" len="sm"/>
            </a:ln>
            <a:effectLst>
              <a:outerShdw blurRad="57150" dist="47625" dir="5400000" algn="bl" rotWithShape="0">
                <a:srgbClr val="000000">
                  <a:alpha val="49803"/>
                </a:srgbClr>
              </a:outerShdw>
            </a:effectLst>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Calibri"/>
                <a:ea typeface="Calibri"/>
                <a:cs typeface="Calibri"/>
                <a:sym typeface="Calibri"/>
              </a:endParaRPr>
            </a:p>
          </p:txBody>
        </p:sp>
        <p:sp>
          <p:nvSpPr>
            <p:cNvPr id="9" name="Google Shape;89;p9">
              <a:extLst>
                <a:ext uri="{FF2B5EF4-FFF2-40B4-BE49-F238E27FC236}">
                  <a16:creationId xmlns:a16="http://schemas.microsoft.com/office/drawing/2014/main" id="{A9237D9A-44C6-4E6D-B56F-1B35E009A137}"/>
                </a:ext>
              </a:extLst>
            </p:cNvPr>
            <p:cNvSpPr/>
            <p:nvPr/>
          </p:nvSpPr>
          <p:spPr>
            <a:xfrm>
              <a:off x="6240237" y="2776558"/>
              <a:ext cx="178843" cy="232527"/>
            </a:xfrm>
            <a:prstGeom prst="ellipse">
              <a:avLst/>
            </a:pr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0" name="Google Shape;90;p9">
              <a:extLst>
                <a:ext uri="{FF2B5EF4-FFF2-40B4-BE49-F238E27FC236}">
                  <a16:creationId xmlns:a16="http://schemas.microsoft.com/office/drawing/2014/main" id="{8FCB0F79-37D2-4D4D-9336-EFD563DF080B}"/>
                </a:ext>
              </a:extLst>
            </p:cNvPr>
            <p:cNvSpPr/>
            <p:nvPr/>
          </p:nvSpPr>
          <p:spPr>
            <a:xfrm>
              <a:off x="6186051" y="3023625"/>
              <a:ext cx="284815" cy="90922"/>
            </a:xfrm>
            <a:custGeom>
              <a:avLst/>
              <a:gdLst/>
              <a:ahLst/>
              <a:cxnLst/>
              <a:rect l="l" t="t" r="r" b="b"/>
              <a:pathLst>
                <a:path w="120000" h="120000" extrusionOk="0">
                  <a:moveTo>
                    <a:pt x="91510" y="0"/>
                  </a:moveTo>
                  <a:cubicBezTo>
                    <a:pt x="29352" y="0"/>
                    <a:pt x="29352" y="0"/>
                    <a:pt x="29352" y="0"/>
                  </a:cubicBezTo>
                  <a:cubicBezTo>
                    <a:pt x="12949" y="0"/>
                    <a:pt x="0" y="56470"/>
                    <a:pt x="0" y="120000"/>
                  </a:cubicBezTo>
                  <a:cubicBezTo>
                    <a:pt x="0" y="120000"/>
                    <a:pt x="0" y="120000"/>
                    <a:pt x="0" y="120000"/>
                  </a:cubicBezTo>
                  <a:cubicBezTo>
                    <a:pt x="120000" y="120000"/>
                    <a:pt x="120000" y="120000"/>
                    <a:pt x="120000" y="120000"/>
                  </a:cubicBezTo>
                  <a:cubicBezTo>
                    <a:pt x="120000" y="120000"/>
                    <a:pt x="120000" y="120000"/>
                    <a:pt x="120000" y="120000"/>
                  </a:cubicBezTo>
                  <a:cubicBezTo>
                    <a:pt x="120000" y="56470"/>
                    <a:pt x="107050" y="0"/>
                    <a:pt x="91510" y="0"/>
                  </a:cubicBezTo>
                  <a:close/>
                </a:path>
              </a:pathLst>
            </a:cu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1" name="Google Shape;91;p9">
              <a:extLst>
                <a:ext uri="{FF2B5EF4-FFF2-40B4-BE49-F238E27FC236}">
                  <a16:creationId xmlns:a16="http://schemas.microsoft.com/office/drawing/2014/main" id="{FB830E14-17BA-4AEA-BC98-B2D06369C43A}"/>
                </a:ext>
              </a:extLst>
            </p:cNvPr>
            <p:cNvSpPr/>
            <p:nvPr/>
          </p:nvSpPr>
          <p:spPr>
            <a:xfrm>
              <a:off x="6519992" y="2891964"/>
              <a:ext cx="117165" cy="152663"/>
            </a:xfrm>
            <a:prstGeom prst="ellipse">
              <a:avLst/>
            </a:pr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2" name="Google Shape;92;p9">
              <a:extLst>
                <a:ext uri="{FF2B5EF4-FFF2-40B4-BE49-F238E27FC236}">
                  <a16:creationId xmlns:a16="http://schemas.microsoft.com/office/drawing/2014/main" id="{5A1DA6FB-EE34-4F31-9D1B-972A7E85B7DE}"/>
                </a:ext>
              </a:extLst>
            </p:cNvPr>
            <p:cNvSpPr/>
            <p:nvPr/>
          </p:nvSpPr>
          <p:spPr>
            <a:xfrm>
              <a:off x="6484708" y="3056134"/>
              <a:ext cx="187654" cy="58669"/>
            </a:xfrm>
            <a:custGeom>
              <a:avLst/>
              <a:gdLst/>
              <a:ahLst/>
              <a:cxnLst/>
              <a:rect l="l" t="t" r="r" b="b"/>
              <a:pathLst>
                <a:path w="120000" h="120000" extrusionOk="0">
                  <a:moveTo>
                    <a:pt x="91304" y="0"/>
                  </a:moveTo>
                  <a:cubicBezTo>
                    <a:pt x="30000" y="0"/>
                    <a:pt x="30000" y="0"/>
                    <a:pt x="30000" y="0"/>
                  </a:cubicBezTo>
                  <a:cubicBezTo>
                    <a:pt x="13043" y="0"/>
                    <a:pt x="0" y="54545"/>
                    <a:pt x="0" y="120000"/>
                  </a:cubicBezTo>
                  <a:cubicBezTo>
                    <a:pt x="0" y="120000"/>
                    <a:pt x="0" y="120000"/>
                    <a:pt x="0" y="120000"/>
                  </a:cubicBezTo>
                  <a:cubicBezTo>
                    <a:pt x="120000" y="120000"/>
                    <a:pt x="120000" y="120000"/>
                    <a:pt x="120000" y="120000"/>
                  </a:cubicBezTo>
                  <a:cubicBezTo>
                    <a:pt x="120000" y="120000"/>
                    <a:pt x="120000" y="120000"/>
                    <a:pt x="120000" y="120000"/>
                  </a:cubicBezTo>
                  <a:cubicBezTo>
                    <a:pt x="120000" y="54545"/>
                    <a:pt x="106956" y="0"/>
                    <a:pt x="91304" y="0"/>
                  </a:cubicBezTo>
                  <a:close/>
                </a:path>
              </a:pathLst>
            </a:cu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3" name="Google Shape;93;p9">
              <a:extLst>
                <a:ext uri="{FF2B5EF4-FFF2-40B4-BE49-F238E27FC236}">
                  <a16:creationId xmlns:a16="http://schemas.microsoft.com/office/drawing/2014/main" id="{4D516059-9F4F-4819-A598-90746DC3BF2E}"/>
                </a:ext>
              </a:extLst>
            </p:cNvPr>
            <p:cNvSpPr/>
            <p:nvPr/>
          </p:nvSpPr>
          <p:spPr>
            <a:xfrm>
              <a:off x="6020970" y="2891964"/>
              <a:ext cx="118356" cy="152663"/>
            </a:xfrm>
            <a:prstGeom prst="ellipse">
              <a:avLst/>
            </a:pr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sp>
          <p:nvSpPr>
            <p:cNvPr id="14" name="Google Shape;94;p9">
              <a:extLst>
                <a:ext uri="{FF2B5EF4-FFF2-40B4-BE49-F238E27FC236}">
                  <a16:creationId xmlns:a16="http://schemas.microsoft.com/office/drawing/2014/main" id="{56FB8A0F-FDD6-46F2-9C39-5EF247EF824F}"/>
                </a:ext>
              </a:extLst>
            </p:cNvPr>
            <p:cNvSpPr/>
            <p:nvPr/>
          </p:nvSpPr>
          <p:spPr>
            <a:xfrm>
              <a:off x="5986946" y="3056134"/>
              <a:ext cx="185273" cy="58669"/>
            </a:xfrm>
            <a:custGeom>
              <a:avLst/>
              <a:gdLst/>
              <a:ahLst/>
              <a:cxnLst/>
              <a:rect l="l" t="t" r="r" b="b"/>
              <a:pathLst>
                <a:path w="120000" h="120000" extrusionOk="0">
                  <a:moveTo>
                    <a:pt x="29010" y="0"/>
                  </a:moveTo>
                  <a:cubicBezTo>
                    <a:pt x="90989" y="0"/>
                    <a:pt x="90989" y="0"/>
                    <a:pt x="90989" y="0"/>
                  </a:cubicBezTo>
                  <a:cubicBezTo>
                    <a:pt x="106813" y="0"/>
                    <a:pt x="120000" y="54545"/>
                    <a:pt x="120000" y="120000"/>
                  </a:cubicBezTo>
                  <a:cubicBezTo>
                    <a:pt x="120000" y="120000"/>
                    <a:pt x="120000" y="120000"/>
                    <a:pt x="120000" y="120000"/>
                  </a:cubicBezTo>
                  <a:cubicBezTo>
                    <a:pt x="0" y="120000"/>
                    <a:pt x="0" y="120000"/>
                    <a:pt x="0" y="120000"/>
                  </a:cubicBezTo>
                  <a:cubicBezTo>
                    <a:pt x="0" y="120000"/>
                    <a:pt x="0" y="120000"/>
                    <a:pt x="0" y="120000"/>
                  </a:cubicBezTo>
                  <a:cubicBezTo>
                    <a:pt x="0" y="54545"/>
                    <a:pt x="13186" y="0"/>
                    <a:pt x="29010" y="0"/>
                  </a:cubicBezTo>
                  <a:close/>
                </a:path>
              </a:pathLst>
            </a:custGeom>
            <a:solidFill>
              <a:srgbClr val="741B47"/>
            </a:solidFill>
            <a:ln w="9525" cap="flat" cmpd="sng">
              <a:solidFill>
                <a:srgbClr val="434343"/>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400"/>
                <a:buFont typeface="Arial"/>
                <a:buNone/>
              </a:pPr>
              <a:endParaRPr sz="2400" b="0" i="0" u="none" strike="noStrike" cap="none">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105071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762F3-DF7B-4C71-A4DF-612EBC22ECFC}"/>
              </a:ext>
            </a:extLst>
          </p:cNvPr>
          <p:cNvSpPr>
            <a:spLocks noGrp="1"/>
          </p:cNvSpPr>
          <p:nvPr>
            <p:ph type="title"/>
          </p:nvPr>
        </p:nvSpPr>
        <p:spPr>
          <a:xfrm>
            <a:off x="365760" y="411480"/>
            <a:ext cx="6603076" cy="914400"/>
          </a:xfrm>
        </p:spPr>
        <p:txBody>
          <a:bodyPr/>
          <a:lstStyle/>
          <a:p>
            <a:r>
              <a:rPr lang="en-US" dirty="0"/>
              <a:t>Advancing Scientific Productivity through Better Scientific Software: </a:t>
            </a:r>
            <a:r>
              <a:rPr lang="en-US" b="0" dirty="0"/>
              <a:t>Developer Productivity and Software Sustainability Report</a:t>
            </a:r>
            <a:endParaRPr lang="en-US" dirty="0"/>
          </a:p>
        </p:txBody>
      </p:sp>
      <p:sp>
        <p:nvSpPr>
          <p:cNvPr id="4" name="Google Shape;100;p10">
            <a:extLst>
              <a:ext uri="{FF2B5EF4-FFF2-40B4-BE49-F238E27FC236}">
                <a16:creationId xmlns:a16="http://schemas.microsoft.com/office/drawing/2014/main" id="{E4940846-874D-44C5-A820-8F03761002A9}"/>
              </a:ext>
            </a:extLst>
          </p:cNvPr>
          <p:cNvSpPr/>
          <p:nvPr/>
        </p:nvSpPr>
        <p:spPr>
          <a:xfrm>
            <a:off x="7564582" y="6023634"/>
            <a:ext cx="4441659" cy="725509"/>
          </a:xfrm>
          <a:prstGeom prst="rect">
            <a:avLst/>
          </a:prstGeom>
          <a:solidFill>
            <a:schemeClr val="lt1"/>
          </a:solidFill>
          <a:ln>
            <a:noFill/>
          </a:ln>
        </p:spPr>
        <p:txBody>
          <a:bodyPr spcFirstLastPara="1" wrap="square" lIns="121850" tIns="60925" rIns="121850" bIns="60925" anchor="ctr" anchorCtr="0">
            <a:noAutofit/>
          </a:bodyPr>
          <a:lstStyle/>
          <a:p>
            <a:pPr marL="0" marR="0" lvl="0" indent="0" algn="ctr" rtl="0">
              <a:lnSpc>
                <a:spcPct val="90000"/>
              </a:lnSpc>
              <a:spcBef>
                <a:spcPts val="0"/>
              </a:spcBef>
              <a:spcAft>
                <a:spcPts val="0"/>
              </a:spcAft>
              <a:buNone/>
            </a:pPr>
            <a:endParaRPr sz="2000" b="0" i="0" u="none" strike="noStrike" cap="none">
              <a:solidFill>
                <a:schemeClr val="lt1"/>
              </a:solidFill>
              <a:latin typeface="Arial"/>
              <a:ea typeface="Arial"/>
              <a:cs typeface="Arial"/>
              <a:sym typeface="Arial"/>
            </a:endParaRPr>
          </a:p>
        </p:txBody>
      </p:sp>
      <p:sp>
        <p:nvSpPr>
          <p:cNvPr id="5" name="Google Shape;101;p10">
            <a:extLst>
              <a:ext uri="{FF2B5EF4-FFF2-40B4-BE49-F238E27FC236}">
                <a16:creationId xmlns:a16="http://schemas.microsoft.com/office/drawing/2014/main" id="{F836286A-8EB8-46B3-BF28-0B066EC300C0}"/>
              </a:ext>
            </a:extLst>
          </p:cNvPr>
          <p:cNvSpPr txBox="1"/>
          <p:nvPr/>
        </p:nvSpPr>
        <p:spPr>
          <a:xfrm>
            <a:off x="365750" y="6100175"/>
            <a:ext cx="11478600" cy="420000"/>
          </a:xfrm>
          <a:prstGeom prst="rect">
            <a:avLst/>
          </a:prstGeom>
          <a:noFill/>
          <a:ln>
            <a:noFill/>
          </a:ln>
        </p:spPr>
        <p:txBody>
          <a:bodyPr spcFirstLastPara="1" wrap="square" lIns="118850" tIns="91425" rIns="118850" bIns="91425" anchor="ctr" anchorCtr="0">
            <a:noAutofit/>
          </a:bodyPr>
          <a:lstStyle/>
          <a:p>
            <a:pPr marL="0" marR="0" lvl="0" indent="0" algn="l" rtl="0">
              <a:lnSpc>
                <a:spcPct val="90000"/>
              </a:lnSpc>
              <a:spcBef>
                <a:spcPts val="0"/>
              </a:spcBef>
              <a:spcAft>
                <a:spcPts val="0"/>
              </a:spcAft>
              <a:buNone/>
            </a:pPr>
            <a:r>
              <a:rPr lang="en-US" sz="1700" b="1" i="0" u="none" strike="noStrike" cap="none">
                <a:solidFill>
                  <a:srgbClr val="1155CC"/>
                </a:solidFill>
                <a:latin typeface="Arial"/>
                <a:ea typeface="Arial"/>
                <a:cs typeface="Arial"/>
                <a:sym typeface="Arial"/>
              </a:rPr>
              <a:t>https://exascaleproject.org/better-scientific-productivity-through-better-scientific-software-the-ideas-report</a:t>
            </a:r>
            <a:endParaRPr>
              <a:solidFill>
                <a:srgbClr val="1155CC"/>
              </a:solidFill>
            </a:endParaRPr>
          </a:p>
        </p:txBody>
      </p:sp>
      <p:pic>
        <p:nvPicPr>
          <p:cNvPr id="6" name="Google Shape;102;p10">
            <a:extLst>
              <a:ext uri="{FF2B5EF4-FFF2-40B4-BE49-F238E27FC236}">
                <a16:creationId xmlns:a16="http://schemas.microsoft.com/office/drawing/2014/main" id="{DE7B22A0-6F6B-408C-B7E0-FF3B65554F03}"/>
              </a:ext>
            </a:extLst>
          </p:cNvPr>
          <p:cNvPicPr preferRelativeResize="0"/>
          <p:nvPr/>
        </p:nvPicPr>
        <p:blipFill rotWithShape="1">
          <a:blip r:embed="rId2">
            <a:alphaModFix/>
          </a:blip>
          <a:srcRect/>
          <a:stretch/>
        </p:blipFill>
        <p:spPr>
          <a:xfrm>
            <a:off x="7018868" y="165044"/>
            <a:ext cx="4987373" cy="4864156"/>
          </a:xfrm>
          <a:prstGeom prst="rect">
            <a:avLst/>
          </a:prstGeom>
          <a:noFill/>
          <a:ln w="9525" cap="flat" cmpd="sng">
            <a:solidFill>
              <a:schemeClr val="dk1"/>
            </a:solidFill>
            <a:prstDash val="solid"/>
            <a:round/>
            <a:headEnd type="none" w="sm" len="sm"/>
            <a:tailEnd type="none" w="sm" len="sm"/>
          </a:ln>
          <a:effectLst>
            <a:outerShdw blurRad="50800" dist="38100" dir="2700000" algn="tl" rotWithShape="0">
              <a:srgbClr val="000000">
                <a:alpha val="40000"/>
              </a:srgbClr>
            </a:outerShdw>
          </a:effectLst>
        </p:spPr>
      </p:pic>
      <p:pic>
        <p:nvPicPr>
          <p:cNvPr id="7" name="Google Shape;103;p10">
            <a:extLst>
              <a:ext uri="{FF2B5EF4-FFF2-40B4-BE49-F238E27FC236}">
                <a16:creationId xmlns:a16="http://schemas.microsoft.com/office/drawing/2014/main" id="{E774FC02-82ED-4801-8CAF-6A9F312AEFEE}"/>
              </a:ext>
            </a:extLst>
          </p:cNvPr>
          <p:cNvPicPr preferRelativeResize="0"/>
          <p:nvPr/>
        </p:nvPicPr>
        <p:blipFill rotWithShape="1">
          <a:blip r:embed="rId3">
            <a:alphaModFix/>
          </a:blip>
          <a:srcRect/>
          <a:stretch/>
        </p:blipFill>
        <p:spPr>
          <a:xfrm>
            <a:off x="5704829" y="1468490"/>
            <a:ext cx="3364065" cy="4525648"/>
          </a:xfrm>
          <a:prstGeom prst="rect">
            <a:avLst/>
          </a:prstGeom>
          <a:noFill/>
          <a:ln w="9525" cap="flat" cmpd="sng">
            <a:solidFill>
              <a:schemeClr val="dk1"/>
            </a:solidFill>
            <a:prstDash val="solid"/>
            <a:round/>
            <a:headEnd type="none" w="sm" len="sm"/>
            <a:tailEnd type="none" w="sm" len="sm"/>
          </a:ln>
          <a:effectLst>
            <a:outerShdw blurRad="50800" dist="38100" dir="2700000" algn="tl" rotWithShape="0">
              <a:srgbClr val="000000">
                <a:alpha val="40000"/>
              </a:srgbClr>
            </a:outerShdw>
          </a:effectLst>
        </p:spPr>
      </p:pic>
      <p:sp>
        <p:nvSpPr>
          <p:cNvPr id="8" name="Google Shape;104;p10">
            <a:extLst>
              <a:ext uri="{FF2B5EF4-FFF2-40B4-BE49-F238E27FC236}">
                <a16:creationId xmlns:a16="http://schemas.microsoft.com/office/drawing/2014/main" id="{9A735C52-795E-46FE-9AE8-AD3DA8A28446}"/>
              </a:ext>
            </a:extLst>
          </p:cNvPr>
          <p:cNvSpPr txBox="1"/>
          <p:nvPr/>
        </p:nvSpPr>
        <p:spPr>
          <a:xfrm>
            <a:off x="365761" y="2007057"/>
            <a:ext cx="5241825" cy="3874907"/>
          </a:xfrm>
          <a:prstGeom prst="rect">
            <a:avLst/>
          </a:prstGeom>
          <a:noFill/>
          <a:ln>
            <a:noFill/>
          </a:ln>
        </p:spPr>
        <p:txBody>
          <a:bodyPr spcFirstLastPara="1" wrap="square" lIns="118850" tIns="91425" rIns="118850" bIns="91425" anchor="ctr" anchorCtr="0">
            <a:noAutofit/>
          </a:bodyPr>
          <a:lstStyle/>
          <a:p>
            <a:pPr marL="0" marR="0" lvl="0" indent="0" algn="l" rtl="0">
              <a:lnSpc>
                <a:spcPct val="90000"/>
              </a:lnSpc>
              <a:spcBef>
                <a:spcPts val="0"/>
              </a:spcBef>
              <a:spcAft>
                <a:spcPts val="0"/>
              </a:spcAft>
              <a:buNone/>
            </a:pPr>
            <a:r>
              <a:rPr lang="en-US" sz="1600" b="0" i="0" u="none" strike="noStrike" cap="none" dirty="0">
                <a:solidFill>
                  <a:schemeClr val="dk1"/>
                </a:solidFill>
                <a:latin typeface="Arial"/>
                <a:ea typeface="Arial"/>
                <a:cs typeface="Arial"/>
                <a:sym typeface="Arial"/>
              </a:rPr>
              <a:t>Disruptive changes in computer architectures and the complexities of tackling new frontiers in extreme-scale modeling, simulation, and analysis present daunting challenges to software productivity and  sustainability.</a:t>
            </a:r>
            <a:endParaRPr dirty="0"/>
          </a:p>
          <a:p>
            <a:pPr marL="0" marR="0" lvl="0" indent="0" algn="l" rtl="0">
              <a:lnSpc>
                <a:spcPct val="90000"/>
              </a:lnSpc>
              <a:spcBef>
                <a:spcPts val="0"/>
              </a:spcBef>
              <a:spcAft>
                <a:spcPts val="0"/>
              </a:spcAft>
              <a:buNone/>
            </a:pPr>
            <a:endParaRPr sz="700" b="0" i="0" u="none" strike="noStrike" cap="none" dirty="0">
              <a:solidFill>
                <a:schemeClr val="dk1"/>
              </a:solidFill>
              <a:latin typeface="Arial"/>
              <a:ea typeface="Arial"/>
              <a:cs typeface="Arial"/>
              <a:sym typeface="Arial"/>
            </a:endParaRPr>
          </a:p>
          <a:p>
            <a:pPr marL="0" marR="0" lvl="0" indent="0" algn="l" rtl="0">
              <a:lnSpc>
                <a:spcPct val="90000"/>
              </a:lnSpc>
              <a:spcBef>
                <a:spcPts val="0"/>
              </a:spcBef>
              <a:spcAft>
                <a:spcPts val="0"/>
              </a:spcAft>
              <a:buNone/>
            </a:pPr>
            <a:r>
              <a:rPr lang="en-US" sz="1600" b="0" i="0" u="none" strike="noStrike" cap="none" dirty="0">
                <a:solidFill>
                  <a:schemeClr val="dk1"/>
                </a:solidFill>
                <a:latin typeface="Arial"/>
                <a:ea typeface="Arial"/>
                <a:cs typeface="Arial"/>
                <a:sym typeface="Arial"/>
              </a:rPr>
              <a:t>This newly released report explains the IDEAS approach, outcomes, and impact of work (in partnership with the ECP and broader computational science community).</a:t>
            </a:r>
            <a:endParaRPr dirty="0"/>
          </a:p>
          <a:p>
            <a:pPr marL="0" marR="0" lvl="0" indent="0" algn="l" rtl="0">
              <a:lnSpc>
                <a:spcPct val="90000"/>
              </a:lnSpc>
              <a:spcBef>
                <a:spcPts val="0"/>
              </a:spcBef>
              <a:spcAft>
                <a:spcPts val="0"/>
              </a:spcAft>
              <a:buNone/>
            </a:pPr>
            <a:endParaRPr sz="700" b="0" i="0" u="none" strike="noStrike" cap="none" dirty="0">
              <a:solidFill>
                <a:schemeClr val="dk1"/>
              </a:solidFill>
              <a:latin typeface="Arial"/>
              <a:ea typeface="Arial"/>
              <a:cs typeface="Arial"/>
              <a:sym typeface="Arial"/>
            </a:endParaRPr>
          </a:p>
          <a:p>
            <a:pPr marL="0" marR="0" lvl="0" indent="0" algn="l" rtl="0">
              <a:spcBef>
                <a:spcPts val="0"/>
              </a:spcBef>
              <a:spcAft>
                <a:spcPts val="0"/>
              </a:spcAft>
              <a:buNone/>
            </a:pPr>
            <a:r>
              <a:rPr lang="en-US" sz="1600" b="0" i="0" u="none" strike="noStrike" cap="none" dirty="0">
                <a:solidFill>
                  <a:schemeClr val="dk1"/>
                </a:solidFill>
                <a:latin typeface="Arial"/>
                <a:ea typeface="Arial"/>
                <a:cs typeface="Arial"/>
                <a:sym typeface="Arial"/>
              </a:rPr>
              <a:t>Target readers are all those who care about the quality and integrity of scientific discoveries based on simulation and analysis. While the difficulties of extreme-scale computing intensify software challenges, issues are relevant across all computing scales, given universal increases in complexity and the need to ensure the trustworthiness of computational results.</a:t>
            </a:r>
            <a:endParaRPr dirty="0"/>
          </a:p>
        </p:txBody>
      </p:sp>
      <p:sp>
        <p:nvSpPr>
          <p:cNvPr id="9" name="Google Shape;105;p10">
            <a:extLst>
              <a:ext uri="{FF2B5EF4-FFF2-40B4-BE49-F238E27FC236}">
                <a16:creationId xmlns:a16="http://schemas.microsoft.com/office/drawing/2014/main" id="{370F8180-1718-470B-A170-B0862377D159}"/>
              </a:ext>
            </a:extLst>
          </p:cNvPr>
          <p:cNvSpPr txBox="1"/>
          <p:nvPr/>
        </p:nvSpPr>
        <p:spPr>
          <a:xfrm>
            <a:off x="10368357" y="5141830"/>
            <a:ext cx="1637884" cy="433965"/>
          </a:xfrm>
          <a:prstGeom prst="rect">
            <a:avLst/>
          </a:prstGeom>
          <a:noFill/>
          <a:ln>
            <a:noFill/>
          </a:ln>
        </p:spPr>
        <p:txBody>
          <a:bodyPr spcFirstLastPara="1" wrap="square" lIns="118850" tIns="91425" rIns="118850" bIns="91425" anchor="ctr" anchorCtr="0">
            <a:noAutofit/>
          </a:bodyPr>
          <a:lstStyle/>
          <a:p>
            <a:pPr marL="0" marR="0" lvl="0" indent="0" algn="l" rtl="0">
              <a:lnSpc>
                <a:spcPct val="90000"/>
              </a:lnSpc>
              <a:spcBef>
                <a:spcPts val="0"/>
              </a:spcBef>
              <a:spcAft>
                <a:spcPts val="0"/>
              </a:spcAft>
              <a:buNone/>
            </a:pPr>
            <a:r>
              <a:rPr lang="en-US" sz="1800">
                <a:solidFill>
                  <a:schemeClr val="dk1"/>
                </a:solidFill>
                <a:latin typeface="Arial"/>
                <a:ea typeface="Arial"/>
                <a:cs typeface="Arial"/>
                <a:sym typeface="Arial"/>
              </a:rPr>
              <a:t>January 2020</a:t>
            </a:r>
            <a:endParaRPr/>
          </a:p>
        </p:txBody>
      </p:sp>
    </p:spTree>
    <p:extLst>
      <p:ext uri="{BB962C8B-B14F-4D97-AF65-F5344CB8AC3E}">
        <p14:creationId xmlns:p14="http://schemas.microsoft.com/office/powerpoint/2010/main" val="831637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B2B88-3DDC-4986-8D89-A3EDC5187EA9}"/>
              </a:ext>
            </a:extLst>
          </p:cNvPr>
          <p:cNvSpPr>
            <a:spLocks noGrp="1"/>
          </p:cNvSpPr>
          <p:nvPr>
            <p:ph type="title"/>
          </p:nvPr>
        </p:nvSpPr>
        <p:spPr/>
        <p:txBody>
          <a:bodyPr/>
          <a:lstStyle/>
          <a:p>
            <a:r>
              <a:rPr lang="en-US" dirty="0"/>
              <a:t>Building an Online Community</a:t>
            </a:r>
          </a:p>
        </p:txBody>
      </p:sp>
      <p:sp>
        <p:nvSpPr>
          <p:cNvPr id="3" name="Content Placeholder 2">
            <a:extLst>
              <a:ext uri="{FF2B5EF4-FFF2-40B4-BE49-F238E27FC236}">
                <a16:creationId xmlns:a16="http://schemas.microsoft.com/office/drawing/2014/main" id="{EE3E28DE-DA44-4ED0-B0F8-EE01B9ACB982}"/>
              </a:ext>
            </a:extLst>
          </p:cNvPr>
          <p:cNvSpPr txBox="1">
            <a:spLocks/>
          </p:cNvSpPr>
          <p:nvPr/>
        </p:nvSpPr>
        <p:spPr>
          <a:xfrm>
            <a:off x="365760" y="937454"/>
            <a:ext cx="11658600" cy="4610100"/>
          </a:xfrm>
          <a:prstGeom prst="rect">
            <a:avLst/>
          </a:prstGeom>
        </p:spPr>
        <p:txBody>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400"/>
              </a:spcBef>
              <a:buFont typeface="Arial" charset="0"/>
              <a:buNone/>
            </a:pPr>
            <a:r>
              <a:rPr lang="en-US" b="1" dirty="0"/>
              <a:t>https://bssw.io </a:t>
            </a:r>
          </a:p>
          <a:p>
            <a:pPr>
              <a:spcBef>
                <a:spcPts val="400"/>
              </a:spcBef>
            </a:pPr>
            <a:r>
              <a:rPr lang="en-US" sz="2000" b="1" dirty="0">
                <a:solidFill>
                  <a:schemeClr val="accent1"/>
                </a:solidFill>
              </a:rPr>
              <a:t>New </a:t>
            </a:r>
            <a:r>
              <a:rPr lang="en-US" sz="2000" b="1" u="sng" dirty="0">
                <a:solidFill>
                  <a:schemeClr val="accent1"/>
                </a:solidFill>
              </a:rPr>
              <a:t>community-based resource</a:t>
            </a:r>
            <a:r>
              <a:rPr lang="en-US" sz="2000" b="1" dirty="0">
                <a:solidFill>
                  <a:schemeClr val="accent1"/>
                </a:solidFill>
              </a:rPr>
              <a:t> for scientific software </a:t>
            </a:r>
            <a:br>
              <a:rPr lang="en-US" sz="2000" b="1" dirty="0">
                <a:solidFill>
                  <a:schemeClr val="accent1"/>
                </a:solidFill>
              </a:rPr>
            </a:br>
            <a:r>
              <a:rPr lang="en-US" sz="2000" b="1" dirty="0">
                <a:solidFill>
                  <a:schemeClr val="accent1"/>
                </a:solidFill>
              </a:rPr>
              <a:t>improvement</a:t>
            </a:r>
          </a:p>
          <a:p>
            <a:pPr>
              <a:spcBef>
                <a:spcPts val="400"/>
              </a:spcBef>
            </a:pPr>
            <a:r>
              <a:rPr lang="en-US" sz="2000" dirty="0"/>
              <a:t>A central hub for sharing information on practices, techniques, experiences, and tools to improve developer productivity and software sustainability for computational science &amp; engineering (CSE)</a:t>
            </a:r>
            <a:endParaRPr lang="en-US" dirty="0"/>
          </a:p>
          <a:p>
            <a:pPr marL="0" indent="0">
              <a:buFont typeface="Arial" charset="0"/>
              <a:buNone/>
            </a:pPr>
            <a:r>
              <a:rPr lang="en-US" b="1" dirty="0"/>
              <a:t>Goals</a:t>
            </a:r>
          </a:p>
          <a:p>
            <a:pPr>
              <a:spcBef>
                <a:spcPts val="400"/>
              </a:spcBef>
            </a:pPr>
            <a:r>
              <a:rPr lang="en-US" sz="2000" dirty="0"/>
              <a:t>Raise awareness of the importance of </a:t>
            </a:r>
            <a:r>
              <a:rPr lang="en-US" sz="2000" b="1" dirty="0"/>
              <a:t>good software practices </a:t>
            </a:r>
            <a:r>
              <a:rPr lang="en-US" sz="2000" dirty="0"/>
              <a:t>to scientific productivity and to the quality and reliability of computationally-based scientific results</a:t>
            </a:r>
          </a:p>
          <a:p>
            <a:pPr>
              <a:spcBef>
                <a:spcPts val="400"/>
              </a:spcBef>
            </a:pPr>
            <a:r>
              <a:rPr lang="en-US" sz="2000" dirty="0"/>
              <a:t>Raise awareness of the </a:t>
            </a:r>
            <a:r>
              <a:rPr lang="en-US" sz="2000" b="1" dirty="0"/>
              <a:t>increasing challenges </a:t>
            </a:r>
            <a:r>
              <a:rPr lang="en-US" sz="2000" dirty="0"/>
              <a:t>facing CSE software developers as high-end computing heads to extreme scales</a:t>
            </a:r>
          </a:p>
          <a:p>
            <a:pPr>
              <a:spcBef>
                <a:spcPts val="400"/>
              </a:spcBef>
            </a:pPr>
            <a:r>
              <a:rPr lang="en-US" sz="2000" dirty="0"/>
              <a:t>Help CSE researchers </a:t>
            </a:r>
            <a:r>
              <a:rPr lang="en-US" sz="2000" b="1" dirty="0"/>
              <a:t>increase effectiveness </a:t>
            </a:r>
            <a:r>
              <a:rPr lang="en-US" sz="2000" dirty="0"/>
              <a:t>as well as leverage and impact</a:t>
            </a:r>
          </a:p>
          <a:p>
            <a:pPr>
              <a:spcBef>
                <a:spcPts val="400"/>
              </a:spcBef>
            </a:pPr>
            <a:r>
              <a:rPr lang="en-US" sz="2000" b="1" dirty="0"/>
              <a:t>Facilitate CSE collaboration via software</a:t>
            </a:r>
            <a:r>
              <a:rPr lang="en-US" sz="2000" dirty="0"/>
              <a:t> in order to advance scientific discoveries</a:t>
            </a:r>
          </a:p>
          <a:p>
            <a:pPr marL="0" indent="0">
              <a:buFont typeface="Arial" charset="0"/>
              <a:buNone/>
            </a:pPr>
            <a:r>
              <a:rPr lang="en-US" b="1" dirty="0"/>
              <a:t>Site users can…</a:t>
            </a:r>
          </a:p>
          <a:p>
            <a:pPr>
              <a:spcBef>
                <a:spcPts val="400"/>
              </a:spcBef>
            </a:pPr>
            <a:r>
              <a:rPr lang="en-US" sz="2000" b="1" dirty="0"/>
              <a:t>Find information </a:t>
            </a:r>
            <a:r>
              <a:rPr lang="en-US" sz="2000" dirty="0"/>
              <a:t>on scientific software topics</a:t>
            </a:r>
          </a:p>
          <a:p>
            <a:pPr>
              <a:spcBef>
                <a:spcPts val="400"/>
              </a:spcBef>
            </a:pPr>
            <a:r>
              <a:rPr lang="en-US" sz="2000" b="1" dirty="0"/>
              <a:t>Contribute new resources </a:t>
            </a:r>
            <a:r>
              <a:rPr lang="en-US" sz="2000" dirty="0"/>
              <a:t>based on your experiences</a:t>
            </a:r>
          </a:p>
          <a:p>
            <a:pPr>
              <a:spcBef>
                <a:spcPts val="400"/>
              </a:spcBef>
            </a:pPr>
            <a:r>
              <a:rPr lang="en-US" sz="2000" dirty="0"/>
              <a:t>Create content tailored to the unique needs and </a:t>
            </a:r>
            <a:br>
              <a:rPr lang="en-US" sz="2000" dirty="0"/>
            </a:br>
            <a:r>
              <a:rPr lang="en-US" sz="2000" dirty="0"/>
              <a:t>perspectives of a focused scientific domain</a:t>
            </a:r>
          </a:p>
        </p:txBody>
      </p:sp>
      <p:pic>
        <p:nvPicPr>
          <p:cNvPr id="4" name="Picture 3" descr="Screen Shot 2017-01-21 at 6.45.35 PM.png">
            <a:extLst>
              <a:ext uri="{FF2B5EF4-FFF2-40B4-BE49-F238E27FC236}">
                <a16:creationId xmlns:a16="http://schemas.microsoft.com/office/drawing/2014/main" id="{4305FC7E-611D-4E7E-952D-9882E099EE9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83534" y="320039"/>
            <a:ext cx="3357819" cy="1440667"/>
          </a:xfrm>
          <a:prstGeom prst="rect">
            <a:avLst/>
          </a:prstGeom>
        </p:spPr>
      </p:pic>
    </p:spTree>
    <p:extLst>
      <p:ext uri="{BB962C8B-B14F-4D97-AF65-F5344CB8AC3E}">
        <p14:creationId xmlns:p14="http://schemas.microsoft.com/office/powerpoint/2010/main" val="2455104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8CB878-0734-4463-835E-51258994794F}"/>
              </a:ext>
            </a:extLst>
          </p:cNvPr>
          <p:cNvSpPr>
            <a:spLocks noGrp="1"/>
          </p:cNvSpPr>
          <p:nvPr>
            <p:ph type="title"/>
          </p:nvPr>
        </p:nvSpPr>
        <p:spPr/>
        <p:txBody>
          <a:bodyPr/>
          <a:lstStyle/>
          <a:p>
            <a:r>
              <a:rPr lang="en-US" dirty="0"/>
              <a:t>Follow IDEAS and </a:t>
            </a:r>
            <a:r>
              <a:rPr lang="en-US" dirty="0" err="1"/>
              <a:t>BSSw</a:t>
            </a:r>
            <a:endParaRPr lang="en-US" dirty="0"/>
          </a:p>
        </p:txBody>
      </p:sp>
      <p:sp>
        <p:nvSpPr>
          <p:cNvPr id="4" name="Content Placeholder 3">
            <a:extLst>
              <a:ext uri="{FF2B5EF4-FFF2-40B4-BE49-F238E27FC236}">
                <a16:creationId xmlns:a16="http://schemas.microsoft.com/office/drawing/2014/main" id="{AE2680D0-A841-4E56-972F-EBFB89AD4D33}"/>
              </a:ext>
            </a:extLst>
          </p:cNvPr>
          <p:cNvSpPr>
            <a:spLocks noGrp="1"/>
          </p:cNvSpPr>
          <p:nvPr>
            <p:ph idx="1"/>
          </p:nvPr>
        </p:nvSpPr>
        <p:spPr/>
        <p:txBody>
          <a:bodyPr/>
          <a:lstStyle/>
          <a:p>
            <a:r>
              <a:rPr lang="en-US" dirty="0"/>
              <a:t>IDEAS Productivity mailing list: </a:t>
            </a:r>
            <a:r>
              <a:rPr lang="en-US" dirty="0">
                <a:hlinkClick r:id="rId2"/>
              </a:rPr>
              <a:t>http://eepurl.com/cQCyJ5</a:t>
            </a:r>
            <a:endParaRPr lang="en-US" dirty="0"/>
          </a:p>
          <a:p>
            <a:pPr lvl="1"/>
            <a:r>
              <a:rPr lang="en-US" dirty="0"/>
              <a:t>Announcements of IDEAS-organized events</a:t>
            </a:r>
          </a:p>
          <a:p>
            <a:pPr lvl="2"/>
            <a:r>
              <a:rPr lang="en-US" dirty="0"/>
              <a:t>Best Practices for HPC Software Developers webinar series</a:t>
            </a:r>
          </a:p>
          <a:p>
            <a:pPr lvl="2"/>
            <a:r>
              <a:rPr lang="en-US" dirty="0"/>
              <a:t>Strategies for Working Remotely panel series</a:t>
            </a:r>
          </a:p>
          <a:p>
            <a:pPr lvl="2"/>
            <a:r>
              <a:rPr lang="en-US" dirty="0"/>
              <a:t>Major scientific meetings (e.g., SIAM, ISC, SC, etc.)</a:t>
            </a:r>
          </a:p>
          <a:p>
            <a:pPr lvl="1"/>
            <a:r>
              <a:rPr lang="en-US" dirty="0"/>
              <a:t>Typically 2-3 messages per month</a:t>
            </a:r>
          </a:p>
          <a:p>
            <a:pPr>
              <a:spcBef>
                <a:spcPts val="2400"/>
              </a:spcBef>
            </a:pPr>
            <a:r>
              <a:rPr lang="en-US" dirty="0" err="1"/>
              <a:t>BSSw</a:t>
            </a:r>
            <a:r>
              <a:rPr lang="en-US" dirty="0"/>
              <a:t> Digest: </a:t>
            </a:r>
            <a:r>
              <a:rPr lang="en-US" dirty="0">
                <a:hlinkClick r:id="rId3"/>
              </a:rPr>
              <a:t>https://bssw.io/pages/receive-our-email-digest</a:t>
            </a:r>
            <a:endParaRPr lang="en-US" dirty="0"/>
          </a:p>
          <a:p>
            <a:pPr lvl="1"/>
            <a:r>
              <a:rPr lang="en-US" dirty="0"/>
              <a:t>Updates on </a:t>
            </a:r>
            <a:r>
              <a:rPr lang="en-US" dirty="0" err="1"/>
              <a:t>BSSw</a:t>
            </a:r>
            <a:r>
              <a:rPr lang="en-US" dirty="0"/>
              <a:t> content</a:t>
            </a:r>
          </a:p>
          <a:p>
            <a:pPr lvl="2"/>
            <a:r>
              <a:rPr lang="en-US" dirty="0"/>
              <a:t>New blog posts, events, and resources</a:t>
            </a:r>
          </a:p>
          <a:p>
            <a:pPr lvl="2"/>
            <a:r>
              <a:rPr lang="en-US" dirty="0" err="1"/>
              <a:t>BSSw</a:t>
            </a:r>
            <a:r>
              <a:rPr lang="en-US" dirty="0"/>
              <a:t> Fellowship</a:t>
            </a:r>
          </a:p>
          <a:p>
            <a:pPr lvl="1"/>
            <a:r>
              <a:rPr lang="en-US" dirty="0"/>
              <a:t>Typically 1-2 messages per month</a:t>
            </a:r>
          </a:p>
          <a:p>
            <a:pPr lvl="1"/>
            <a:r>
              <a:rPr lang="en-US" dirty="0"/>
              <a:t>Also: RSS feed: </a:t>
            </a:r>
            <a:r>
              <a:rPr lang="en-US" dirty="0">
                <a:hlinkClick r:id="rId4"/>
              </a:rPr>
              <a:t>https://bssw.io/items.rss</a:t>
            </a:r>
            <a:endParaRPr lang="en-US" dirty="0"/>
          </a:p>
        </p:txBody>
      </p:sp>
      <p:pic>
        <p:nvPicPr>
          <p:cNvPr id="5" name="Picture 4" descr="Screen Shot 2017-01-21 at 6.45.35 PM.png">
            <a:extLst>
              <a:ext uri="{FF2B5EF4-FFF2-40B4-BE49-F238E27FC236}">
                <a16:creationId xmlns:a16="http://schemas.microsoft.com/office/drawing/2014/main" id="{DDAA8357-C3CA-4399-9F08-27998285347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04938" y="4462547"/>
            <a:ext cx="2109916" cy="905256"/>
          </a:xfrm>
          <a:prstGeom prst="rect">
            <a:avLst/>
          </a:prstGeom>
        </p:spPr>
      </p:pic>
      <p:pic>
        <p:nvPicPr>
          <p:cNvPr id="6" name="Picture 5" descr="IDEAS_logo.png">
            <a:extLst>
              <a:ext uri="{FF2B5EF4-FFF2-40B4-BE49-F238E27FC236}">
                <a16:creationId xmlns:a16="http://schemas.microsoft.com/office/drawing/2014/main" id="{08B06B33-62C4-499E-82D4-2CD7AD8844F9}"/>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9084892" y="2326640"/>
            <a:ext cx="2350008" cy="815135"/>
          </a:xfrm>
          <a:prstGeom prst="rect">
            <a:avLst/>
          </a:prstGeom>
        </p:spPr>
      </p:pic>
    </p:spTree>
    <p:extLst>
      <p:ext uri="{BB962C8B-B14F-4D97-AF65-F5344CB8AC3E}">
        <p14:creationId xmlns:p14="http://schemas.microsoft.com/office/powerpoint/2010/main" val="2696507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4DCE1751-2A1B-4701-AAF3-925DCA211051}"/>
              </a:ext>
            </a:extLst>
          </p:cNvPr>
          <p:cNvGraphicFramePr>
            <a:graphicFrameLocks noGrp="1"/>
          </p:cNvGraphicFramePr>
          <p:nvPr>
            <p:ph idx="1"/>
            <p:extLst>
              <p:ext uri="{D42A27DB-BD31-4B8C-83A1-F6EECF244321}">
                <p14:modId xmlns:p14="http://schemas.microsoft.com/office/powerpoint/2010/main" val="1668086202"/>
              </p:ext>
            </p:extLst>
          </p:nvPr>
        </p:nvGraphicFramePr>
        <p:xfrm>
          <a:off x="365125" y="656959"/>
          <a:ext cx="11369673" cy="6162040"/>
        </p:xfrm>
        <a:graphic>
          <a:graphicData uri="http://schemas.openxmlformats.org/drawingml/2006/table">
            <a:tbl>
              <a:tblPr firstRow="1" bandRow="1">
                <a:tableStyleId>{5C22544A-7EE6-4342-B048-85BDC9FD1C3A}</a:tableStyleId>
              </a:tblPr>
              <a:tblGrid>
                <a:gridCol w="2134884">
                  <a:extLst>
                    <a:ext uri="{9D8B030D-6E8A-4147-A177-3AD203B41FA5}">
                      <a16:colId xmlns:a16="http://schemas.microsoft.com/office/drawing/2014/main" val="3117349449"/>
                    </a:ext>
                  </a:extLst>
                </a:gridCol>
                <a:gridCol w="1254868">
                  <a:extLst>
                    <a:ext uri="{9D8B030D-6E8A-4147-A177-3AD203B41FA5}">
                      <a16:colId xmlns:a16="http://schemas.microsoft.com/office/drawing/2014/main" val="3672493519"/>
                    </a:ext>
                  </a:extLst>
                </a:gridCol>
                <a:gridCol w="7979921">
                  <a:extLst>
                    <a:ext uri="{9D8B030D-6E8A-4147-A177-3AD203B41FA5}">
                      <a16:colId xmlns:a16="http://schemas.microsoft.com/office/drawing/2014/main" val="1765778471"/>
                    </a:ext>
                  </a:extLst>
                </a:gridCol>
              </a:tblGrid>
              <a:tr h="370840">
                <a:tc>
                  <a:txBody>
                    <a:bodyPr/>
                    <a:lstStyle/>
                    <a:p>
                      <a:r>
                        <a:rPr lang="en-US" sz="1600" dirty="0"/>
                        <a:t>Day/Time</a:t>
                      </a:r>
                    </a:p>
                  </a:txBody>
                  <a:tcPr/>
                </a:tc>
                <a:tc>
                  <a:txBody>
                    <a:bodyPr/>
                    <a:lstStyle/>
                    <a:p>
                      <a:r>
                        <a:rPr lang="en-US" sz="1600" dirty="0"/>
                        <a:t>Event Type</a:t>
                      </a:r>
                    </a:p>
                  </a:txBody>
                  <a:tcPr/>
                </a:tc>
                <a:tc>
                  <a:txBody>
                    <a:bodyPr/>
                    <a:lstStyle/>
                    <a:p>
                      <a:r>
                        <a:rPr lang="en-US" sz="1600" dirty="0"/>
                        <a:t>Event Title (and Link for Details)</a:t>
                      </a:r>
                    </a:p>
                  </a:txBody>
                  <a:tcPr/>
                </a:tc>
                <a:extLst>
                  <a:ext uri="{0D108BD9-81ED-4DB2-BD59-A6C34878D82A}">
                    <a16:rowId xmlns:a16="http://schemas.microsoft.com/office/drawing/2014/main" val="3994976307"/>
                  </a:ext>
                </a:extLst>
              </a:tr>
              <a:tr h="370840">
                <a:tc>
                  <a:txBody>
                    <a:bodyPr/>
                    <a:lstStyle/>
                    <a:p>
                      <a:r>
                        <a:rPr lang="en-US" sz="1600" b="0" i="0" kern="1200" dirty="0">
                          <a:solidFill>
                            <a:schemeClr val="dk1"/>
                          </a:solidFill>
                          <a:effectLst/>
                          <a:latin typeface="+mn-lt"/>
                          <a:ea typeface="+mn-ea"/>
                          <a:cs typeface="+mn-cs"/>
                        </a:rPr>
                        <a:t>Monday, Nov. 9</a:t>
                      </a:r>
                      <a:br>
                        <a:rPr lang="en-US" sz="1600" dirty="0"/>
                      </a:br>
                      <a:r>
                        <a:rPr lang="en-US" sz="1600" b="0" i="0" kern="1200" dirty="0">
                          <a:solidFill>
                            <a:schemeClr val="dk1"/>
                          </a:solidFill>
                          <a:effectLst/>
                          <a:latin typeface="+mn-lt"/>
                          <a:ea typeface="+mn-ea"/>
                          <a:cs typeface="+mn-cs"/>
                        </a:rPr>
                        <a:t>10:00am-2:00pm ET</a:t>
                      </a:r>
                      <a:endParaRPr lang="en-US" sz="1600" dirty="0"/>
                    </a:p>
                  </a:txBody>
                  <a:tcPr/>
                </a:tc>
                <a:tc>
                  <a:txBody>
                    <a:bodyPr/>
                    <a:lstStyle/>
                    <a:p>
                      <a:r>
                        <a:rPr lang="en-US" sz="1600" dirty="0"/>
                        <a:t>Tutorial</a:t>
                      </a:r>
                    </a:p>
                  </a:txBody>
                  <a:tcPr/>
                </a:tc>
                <a:tc>
                  <a:txBody>
                    <a:bodyPr/>
                    <a:lstStyle/>
                    <a:p>
                      <a:r>
                        <a:rPr lang="en-US" sz="1600" b="0" i="0" u="none" strike="noStrike" kern="1200" dirty="0">
                          <a:solidFill>
                            <a:schemeClr val="dk1"/>
                          </a:solidFill>
                          <a:effectLst/>
                          <a:latin typeface="+mn-lt"/>
                          <a:ea typeface="+mn-ea"/>
                          <a:cs typeface="+mn-cs"/>
                          <a:hlinkClick r:id="rId2"/>
                        </a:rPr>
                        <a:t>Managing HPC Software Complexity with </a:t>
                      </a:r>
                      <a:r>
                        <a:rPr lang="en-US" sz="1600" b="0" i="0" u="none" strike="noStrike" kern="1200" dirty="0" err="1">
                          <a:solidFill>
                            <a:schemeClr val="dk1"/>
                          </a:solidFill>
                          <a:effectLst/>
                          <a:latin typeface="+mn-lt"/>
                          <a:ea typeface="+mn-ea"/>
                          <a:cs typeface="+mn-cs"/>
                          <a:hlinkClick r:id="rId2"/>
                        </a:rPr>
                        <a:t>Spack</a:t>
                      </a:r>
                      <a:r>
                        <a:rPr lang="en-US" sz="1600" b="0" i="0" u="none" strike="noStrike" kern="1200" dirty="0">
                          <a:solidFill>
                            <a:schemeClr val="dk1"/>
                          </a:solidFill>
                          <a:effectLst/>
                          <a:latin typeface="+mn-lt"/>
                          <a:ea typeface="+mn-ea"/>
                          <a:cs typeface="+mn-cs"/>
                          <a:hlinkClick r:id="rId2"/>
                        </a:rPr>
                        <a:t>: Part 1</a:t>
                      </a:r>
                      <a:endParaRPr lang="en-US" sz="1600" dirty="0">
                        <a:latin typeface="+mn-lt"/>
                      </a:endParaRPr>
                    </a:p>
                  </a:txBody>
                  <a:tcPr/>
                </a:tc>
                <a:extLst>
                  <a:ext uri="{0D108BD9-81ED-4DB2-BD59-A6C34878D82A}">
                    <a16:rowId xmlns:a16="http://schemas.microsoft.com/office/drawing/2014/main" val="3027840663"/>
                  </a:ext>
                </a:extLst>
              </a:tr>
              <a:tr h="370840">
                <a:tc>
                  <a:txBody>
                    <a:bodyPr/>
                    <a:lstStyle/>
                    <a:p>
                      <a:r>
                        <a:rPr lang="en-US" sz="1600" b="0" i="0" kern="1200" dirty="0">
                          <a:solidFill>
                            <a:schemeClr val="dk1"/>
                          </a:solidFill>
                          <a:effectLst/>
                          <a:latin typeface="+mn-lt"/>
                          <a:ea typeface="+mn-ea"/>
                          <a:cs typeface="+mn-cs"/>
                        </a:rPr>
                        <a:t>Tuesday, Nov. 10</a:t>
                      </a:r>
                      <a:br>
                        <a:rPr lang="en-US" sz="1600" dirty="0"/>
                      </a:br>
                      <a:r>
                        <a:rPr lang="en-US" sz="1600" b="0" i="0" kern="1200" dirty="0">
                          <a:solidFill>
                            <a:schemeClr val="dk1"/>
                          </a:solidFill>
                          <a:effectLst/>
                          <a:latin typeface="+mn-lt"/>
                          <a:ea typeface="+mn-ea"/>
                          <a:cs typeface="+mn-cs"/>
                        </a:rPr>
                        <a:t>10:00am-2:00pm ET</a:t>
                      </a:r>
                      <a:endParaRPr lang="en-US" sz="1600" dirty="0"/>
                    </a:p>
                  </a:txBody>
                  <a:tcPr/>
                </a:tc>
                <a:tc>
                  <a:txBody>
                    <a:bodyPr/>
                    <a:lstStyle/>
                    <a:p>
                      <a:r>
                        <a:rPr lang="en-US" sz="1600" dirty="0"/>
                        <a:t>Tutorial</a:t>
                      </a:r>
                    </a:p>
                  </a:txBody>
                  <a:tcPr/>
                </a:tc>
                <a:tc>
                  <a:txBody>
                    <a:bodyPr/>
                    <a:lstStyle/>
                    <a:p>
                      <a:pPr fontAlgn="t"/>
                      <a:r>
                        <a:rPr lang="en-US" sz="1600" u="none" strike="noStrike" dirty="0">
                          <a:solidFill>
                            <a:srgbClr val="329FFF"/>
                          </a:solidFill>
                          <a:effectLst/>
                          <a:latin typeface="+mn-lt"/>
                          <a:hlinkClick r:id="rId3"/>
                        </a:rPr>
                        <a:t>Managing HPC Software Complexity with </a:t>
                      </a:r>
                      <a:r>
                        <a:rPr lang="en-US" sz="1600" u="none" strike="noStrike" dirty="0" err="1">
                          <a:solidFill>
                            <a:srgbClr val="329FFF"/>
                          </a:solidFill>
                          <a:effectLst/>
                          <a:latin typeface="+mn-lt"/>
                          <a:hlinkClick r:id="rId3"/>
                        </a:rPr>
                        <a:t>Spack</a:t>
                      </a:r>
                      <a:r>
                        <a:rPr lang="en-US" sz="1600" u="none" strike="noStrike" dirty="0">
                          <a:solidFill>
                            <a:srgbClr val="329FFF"/>
                          </a:solidFill>
                          <a:effectLst/>
                          <a:latin typeface="+mn-lt"/>
                          <a:hlinkClick r:id="rId3"/>
                        </a:rPr>
                        <a:t>: Part 2</a:t>
                      </a:r>
                      <a:endParaRPr lang="en-US" sz="1600" dirty="0">
                        <a:effectLst/>
                        <a:latin typeface="+mn-lt"/>
                      </a:endParaRPr>
                    </a:p>
                  </a:txBody>
                  <a:tcPr marL="114300" marR="114300"/>
                </a:tc>
                <a:extLst>
                  <a:ext uri="{0D108BD9-81ED-4DB2-BD59-A6C34878D82A}">
                    <a16:rowId xmlns:a16="http://schemas.microsoft.com/office/drawing/2014/main" val="3203025082"/>
                  </a:ext>
                </a:extLst>
              </a:tr>
              <a:tr h="370840">
                <a:tc>
                  <a:txBody>
                    <a:bodyPr/>
                    <a:lstStyle/>
                    <a:p>
                      <a:r>
                        <a:rPr lang="en-US" sz="1600" b="0" i="0" kern="1200" dirty="0">
                          <a:solidFill>
                            <a:schemeClr val="dk1"/>
                          </a:solidFill>
                          <a:effectLst/>
                          <a:latin typeface="+mn-lt"/>
                          <a:ea typeface="+mn-ea"/>
                          <a:cs typeface="+mn-cs"/>
                        </a:rPr>
                        <a:t>Wednesday, Nov. 11</a:t>
                      </a:r>
                      <a:br>
                        <a:rPr lang="en-US" sz="1600" dirty="0"/>
                      </a:br>
                      <a:r>
                        <a:rPr lang="en-US" sz="1600" b="0" i="0" kern="1200" dirty="0">
                          <a:solidFill>
                            <a:schemeClr val="dk1"/>
                          </a:solidFill>
                          <a:effectLst/>
                          <a:latin typeface="+mn-lt"/>
                          <a:ea typeface="+mn-ea"/>
                          <a:cs typeface="+mn-cs"/>
                        </a:rPr>
                        <a:t>10:00am-6:30pm ET</a:t>
                      </a:r>
                      <a:endParaRPr lang="en-US" sz="1600" dirty="0"/>
                    </a:p>
                  </a:txBody>
                  <a:tcPr/>
                </a:tc>
                <a:tc>
                  <a:txBody>
                    <a:bodyPr/>
                    <a:lstStyle/>
                    <a:p>
                      <a:r>
                        <a:rPr lang="en-US" sz="1600" dirty="0"/>
                        <a:t>Workshop</a:t>
                      </a:r>
                    </a:p>
                  </a:txBody>
                  <a:tcPr/>
                </a:tc>
                <a:tc>
                  <a:txBody>
                    <a:bodyPr/>
                    <a:lstStyle/>
                    <a:p>
                      <a:r>
                        <a:rPr lang="en-US" sz="1600" b="0" i="0" u="none" strike="noStrike" kern="1200" dirty="0">
                          <a:solidFill>
                            <a:schemeClr val="dk1"/>
                          </a:solidFill>
                          <a:effectLst/>
                          <a:latin typeface="+mn-lt"/>
                          <a:ea typeface="+mn-ea"/>
                          <a:cs typeface="+mn-cs"/>
                          <a:hlinkClick r:id="rId4"/>
                        </a:rPr>
                        <a:t>Seventh SC Workshop on Best Practices for HPC Training and Education</a:t>
                      </a:r>
                      <a:endParaRPr lang="en-US" sz="1600" dirty="0">
                        <a:latin typeface="+mn-lt"/>
                      </a:endParaRPr>
                    </a:p>
                  </a:txBody>
                  <a:tcPr/>
                </a:tc>
                <a:extLst>
                  <a:ext uri="{0D108BD9-81ED-4DB2-BD59-A6C34878D82A}">
                    <a16:rowId xmlns:a16="http://schemas.microsoft.com/office/drawing/2014/main" val="4083446809"/>
                  </a:ext>
                </a:extLst>
              </a:tr>
              <a:tr h="370840">
                <a:tc>
                  <a:txBody>
                    <a:bodyPr/>
                    <a:lstStyle/>
                    <a:p>
                      <a:r>
                        <a:rPr lang="en-US" sz="1600" b="0" i="0" kern="1200" dirty="0">
                          <a:solidFill>
                            <a:schemeClr val="dk1"/>
                          </a:solidFill>
                          <a:effectLst/>
                          <a:latin typeface="+mn-lt"/>
                          <a:ea typeface="+mn-ea"/>
                          <a:cs typeface="+mn-cs"/>
                        </a:rPr>
                        <a:t>Wednesday, Nov. 11</a:t>
                      </a:r>
                      <a:br>
                        <a:rPr lang="en-US" sz="1600" dirty="0"/>
                      </a:br>
                      <a:r>
                        <a:rPr lang="en-US" sz="1600" b="0" i="0" kern="1200" dirty="0">
                          <a:solidFill>
                            <a:schemeClr val="dk1"/>
                          </a:solidFill>
                          <a:effectLst/>
                          <a:latin typeface="+mn-lt"/>
                          <a:ea typeface="+mn-ea"/>
                          <a:cs typeface="+mn-cs"/>
                        </a:rPr>
                        <a:t>2:30pm-6:30pm ET</a:t>
                      </a:r>
                      <a:endParaRPr lang="en-US" sz="1600" dirty="0"/>
                    </a:p>
                  </a:txBody>
                  <a:tcPr/>
                </a:tc>
                <a:tc>
                  <a:txBody>
                    <a:bodyPr/>
                    <a:lstStyle/>
                    <a:p>
                      <a:r>
                        <a:rPr lang="en-US" sz="1600" dirty="0"/>
                        <a:t>Workshop</a:t>
                      </a:r>
                    </a:p>
                  </a:txBody>
                  <a:tcPr/>
                </a:tc>
                <a:tc>
                  <a:txBody>
                    <a:bodyPr/>
                    <a:lstStyle/>
                    <a:p>
                      <a:r>
                        <a:rPr lang="en-US" sz="1600" b="0" i="0" u="none" strike="noStrike" kern="1200" dirty="0">
                          <a:solidFill>
                            <a:schemeClr val="dk1"/>
                          </a:solidFill>
                          <a:effectLst/>
                          <a:latin typeface="+mn-lt"/>
                          <a:ea typeface="+mn-ea"/>
                          <a:cs typeface="+mn-cs"/>
                          <a:hlinkClick r:id="rId5"/>
                        </a:rPr>
                        <a:t>Correctness 2020: 4th International Workshop on Software Correctness for HPC Applications</a:t>
                      </a:r>
                      <a:endParaRPr lang="en-US" sz="1600" dirty="0">
                        <a:latin typeface="+mn-lt"/>
                      </a:endParaRPr>
                    </a:p>
                  </a:txBody>
                  <a:tcPr/>
                </a:tc>
                <a:extLst>
                  <a:ext uri="{0D108BD9-81ED-4DB2-BD59-A6C34878D82A}">
                    <a16:rowId xmlns:a16="http://schemas.microsoft.com/office/drawing/2014/main" val="3628967359"/>
                  </a:ext>
                </a:extLst>
              </a:tr>
              <a:tr h="370840">
                <a:tc>
                  <a:txBody>
                    <a:bodyPr/>
                    <a:lstStyle/>
                    <a:p>
                      <a:r>
                        <a:rPr lang="en-US" sz="1600" b="0" i="0" kern="1200" dirty="0">
                          <a:solidFill>
                            <a:schemeClr val="dk1"/>
                          </a:solidFill>
                          <a:effectLst/>
                          <a:latin typeface="+mn-lt"/>
                          <a:ea typeface="+mn-ea"/>
                          <a:cs typeface="+mn-cs"/>
                        </a:rPr>
                        <a:t>Thursday, Nov. 12</a:t>
                      </a:r>
                      <a:br>
                        <a:rPr lang="en-US" sz="1600" dirty="0"/>
                      </a:br>
                      <a:r>
                        <a:rPr lang="en-US" sz="1600" b="0" i="0" kern="1200" dirty="0">
                          <a:solidFill>
                            <a:schemeClr val="dk1"/>
                          </a:solidFill>
                          <a:effectLst/>
                          <a:latin typeface="+mn-lt"/>
                          <a:ea typeface="+mn-ea"/>
                          <a:cs typeface="+mn-cs"/>
                        </a:rPr>
                        <a:t>10:00am-1:00pm ET</a:t>
                      </a:r>
                      <a:endParaRPr lang="en-US" sz="1600" dirty="0"/>
                    </a:p>
                  </a:txBody>
                  <a:tcPr/>
                </a:tc>
                <a:tc>
                  <a:txBody>
                    <a:bodyPr/>
                    <a:lstStyle/>
                    <a:p>
                      <a:r>
                        <a:rPr lang="en-US" sz="1600" dirty="0"/>
                        <a:t>Workshop</a:t>
                      </a:r>
                    </a:p>
                  </a:txBody>
                  <a:tcPr/>
                </a:tc>
                <a:tc>
                  <a:txBody>
                    <a:bodyPr/>
                    <a:lstStyle/>
                    <a:p>
                      <a:r>
                        <a:rPr lang="en-US" sz="1600" b="0" i="0" u="none" strike="noStrike" kern="1200" dirty="0">
                          <a:solidFill>
                            <a:schemeClr val="dk1"/>
                          </a:solidFill>
                          <a:effectLst/>
                          <a:latin typeface="+mn-lt"/>
                          <a:ea typeface="+mn-ea"/>
                          <a:cs typeface="+mn-cs"/>
                          <a:hlinkClick r:id="rId6"/>
                        </a:rPr>
                        <a:t>RSE-HPC-2020: Research Software Engineers in HPC</a:t>
                      </a:r>
                      <a:endParaRPr lang="en-US" sz="1600" dirty="0">
                        <a:latin typeface="+mn-lt"/>
                      </a:endParaRPr>
                    </a:p>
                  </a:txBody>
                  <a:tcPr/>
                </a:tc>
                <a:extLst>
                  <a:ext uri="{0D108BD9-81ED-4DB2-BD59-A6C34878D82A}">
                    <a16:rowId xmlns:a16="http://schemas.microsoft.com/office/drawing/2014/main" val="1557804160"/>
                  </a:ext>
                </a:extLst>
              </a:tr>
              <a:tr h="370840">
                <a:tc>
                  <a:txBody>
                    <a:bodyPr/>
                    <a:lstStyle/>
                    <a:p>
                      <a:r>
                        <a:rPr lang="en-US" sz="1600" b="0" i="0" kern="1200" dirty="0">
                          <a:solidFill>
                            <a:schemeClr val="dk1"/>
                          </a:solidFill>
                          <a:effectLst/>
                          <a:latin typeface="+mn-lt"/>
                          <a:ea typeface="+mn-ea"/>
                          <a:cs typeface="+mn-cs"/>
                        </a:rPr>
                        <a:t>Friday, Nov. 13</a:t>
                      </a:r>
                      <a:br>
                        <a:rPr lang="en-US" sz="1600" dirty="0"/>
                      </a:br>
                      <a:r>
                        <a:rPr lang="en-US" sz="1600" b="0" i="0" kern="1200" dirty="0">
                          <a:solidFill>
                            <a:schemeClr val="dk1"/>
                          </a:solidFill>
                          <a:effectLst/>
                          <a:latin typeface="+mn-lt"/>
                          <a:ea typeface="+mn-ea"/>
                          <a:cs typeface="+mn-cs"/>
                        </a:rPr>
                        <a:t>10:00am-6:10pm ET</a:t>
                      </a:r>
                      <a:endParaRPr lang="en-US" sz="1600" dirty="0"/>
                    </a:p>
                  </a:txBody>
                  <a:tcPr/>
                </a:tc>
                <a:tc>
                  <a:txBody>
                    <a:bodyPr/>
                    <a:lstStyle/>
                    <a:p>
                      <a:r>
                        <a:rPr lang="en-US" sz="1600" dirty="0"/>
                        <a:t>Workshop</a:t>
                      </a:r>
                    </a:p>
                  </a:txBody>
                  <a:tcPr/>
                </a:tc>
                <a:tc>
                  <a:txBody>
                    <a:bodyPr/>
                    <a:lstStyle/>
                    <a:p>
                      <a:r>
                        <a:rPr lang="en-US" sz="1600" b="0" i="0" u="none" strike="noStrike" kern="1200" dirty="0">
                          <a:solidFill>
                            <a:schemeClr val="dk1"/>
                          </a:solidFill>
                          <a:effectLst/>
                          <a:latin typeface="+mn-lt"/>
                          <a:ea typeface="+mn-ea"/>
                          <a:cs typeface="+mn-cs"/>
                          <a:hlinkClick r:id="rId7"/>
                        </a:rPr>
                        <a:t>EduHPC20: Workshop on Education for High-Performance Computing</a:t>
                      </a:r>
                      <a:endParaRPr lang="en-US" sz="1600" dirty="0">
                        <a:latin typeface="+mn-lt"/>
                      </a:endParaRPr>
                    </a:p>
                  </a:txBody>
                  <a:tcPr/>
                </a:tc>
                <a:extLst>
                  <a:ext uri="{0D108BD9-81ED-4DB2-BD59-A6C34878D82A}">
                    <a16:rowId xmlns:a16="http://schemas.microsoft.com/office/drawing/2014/main" val="3791606426"/>
                  </a:ext>
                </a:extLst>
              </a:tr>
              <a:tr h="370840">
                <a:tc>
                  <a:txBody>
                    <a:bodyPr/>
                    <a:lstStyle/>
                    <a:p>
                      <a:r>
                        <a:rPr lang="en-US" sz="1600" b="0" i="0" kern="1200" dirty="0">
                          <a:solidFill>
                            <a:schemeClr val="dk1"/>
                          </a:solidFill>
                          <a:effectLst/>
                          <a:latin typeface="+mn-lt"/>
                          <a:ea typeface="+mn-ea"/>
                          <a:cs typeface="+mn-cs"/>
                        </a:rPr>
                        <a:t>Friday, Nov. 13</a:t>
                      </a:r>
                      <a:br>
                        <a:rPr lang="en-US" sz="1600" dirty="0"/>
                      </a:br>
                      <a:r>
                        <a:rPr lang="en-US" sz="1600" b="0" i="0" kern="1200" dirty="0">
                          <a:solidFill>
                            <a:schemeClr val="dk1"/>
                          </a:solidFill>
                          <a:effectLst/>
                          <a:latin typeface="+mn-lt"/>
                          <a:ea typeface="+mn-ea"/>
                          <a:cs typeface="+mn-cs"/>
                        </a:rPr>
                        <a:t>10:00am-6:10pm ET</a:t>
                      </a:r>
                      <a:endParaRPr lang="en-US" sz="1600" dirty="0"/>
                    </a:p>
                  </a:txBody>
                  <a:tcPr/>
                </a:tc>
                <a:tc>
                  <a:txBody>
                    <a:bodyPr/>
                    <a:lstStyle/>
                    <a:p>
                      <a:r>
                        <a:rPr lang="en-US" sz="1600" dirty="0"/>
                        <a:t>Workshop</a:t>
                      </a:r>
                    </a:p>
                  </a:txBody>
                  <a:tcPr/>
                </a:tc>
                <a:tc>
                  <a:txBody>
                    <a:bodyPr/>
                    <a:lstStyle/>
                    <a:p>
                      <a:r>
                        <a:rPr lang="en-US" sz="1600" b="0" i="0" u="none" strike="noStrike" kern="1200" dirty="0">
                          <a:solidFill>
                            <a:schemeClr val="dk1"/>
                          </a:solidFill>
                          <a:effectLst/>
                          <a:latin typeface="+mn-lt"/>
                          <a:ea typeface="+mn-ea"/>
                          <a:cs typeface="+mn-cs"/>
                          <a:hlinkClick r:id="rId8"/>
                        </a:rPr>
                        <a:t>P3HPC: 3rd International Workshop on Performance Portability and Productivity</a:t>
                      </a:r>
                      <a:endParaRPr lang="en-US" sz="1600" dirty="0">
                        <a:latin typeface="+mn-lt"/>
                      </a:endParaRPr>
                    </a:p>
                  </a:txBody>
                  <a:tcPr/>
                </a:tc>
                <a:extLst>
                  <a:ext uri="{0D108BD9-81ED-4DB2-BD59-A6C34878D82A}">
                    <a16:rowId xmlns:a16="http://schemas.microsoft.com/office/drawing/2014/main" val="2342952121"/>
                  </a:ext>
                </a:extLst>
              </a:tr>
              <a:tr h="370840">
                <a:tc>
                  <a:txBody>
                    <a:bodyPr/>
                    <a:lstStyle/>
                    <a:p>
                      <a:r>
                        <a:rPr lang="en-US" sz="1600" b="0" i="0" kern="1200" dirty="0">
                          <a:solidFill>
                            <a:schemeClr val="dk1"/>
                          </a:solidFill>
                          <a:effectLst/>
                          <a:latin typeface="+mn-lt"/>
                          <a:ea typeface="+mn-ea"/>
                          <a:cs typeface="+mn-cs"/>
                        </a:rPr>
                        <a:t>Tuesday, Nov. 17</a:t>
                      </a:r>
                      <a:br>
                        <a:rPr lang="en-US" sz="1600" dirty="0"/>
                      </a:br>
                      <a:r>
                        <a:rPr lang="en-US" sz="1600" b="0" i="0" kern="1200" dirty="0">
                          <a:solidFill>
                            <a:schemeClr val="dk1"/>
                          </a:solidFill>
                          <a:effectLst/>
                          <a:latin typeface="+mn-lt"/>
                          <a:ea typeface="+mn-ea"/>
                          <a:cs typeface="+mn-cs"/>
                        </a:rPr>
                        <a:t>3:30pm-4:30pm ET</a:t>
                      </a:r>
                      <a:endParaRPr lang="en-US" sz="1600" dirty="0"/>
                    </a:p>
                  </a:txBody>
                  <a:tcPr/>
                </a:tc>
                <a:tc>
                  <a:txBody>
                    <a:bodyPr/>
                    <a:lstStyle/>
                    <a:p>
                      <a:r>
                        <a:rPr lang="en-US" sz="1600" dirty="0"/>
                        <a:t>State of the Practice</a:t>
                      </a:r>
                    </a:p>
                  </a:txBody>
                  <a:tcPr/>
                </a:tc>
                <a:tc>
                  <a:txBody>
                    <a:bodyPr/>
                    <a:lstStyle/>
                    <a:p>
                      <a:pPr fontAlgn="t"/>
                      <a:r>
                        <a:rPr lang="en-US" sz="1600" u="none" strike="noStrike" dirty="0">
                          <a:solidFill>
                            <a:srgbClr val="329FFF"/>
                          </a:solidFill>
                          <a:effectLst/>
                          <a:latin typeface="+mn-lt"/>
                          <a:hlinkClick r:id="rId9"/>
                        </a:rPr>
                        <a:t>Responding to Pandemic Driven Change</a:t>
                      </a:r>
                      <a:endParaRPr lang="en-US" sz="1600" dirty="0">
                        <a:effectLst/>
                        <a:latin typeface="+mn-lt"/>
                      </a:endParaRPr>
                    </a:p>
                  </a:txBody>
                  <a:tcPr marL="114300" marR="114300"/>
                </a:tc>
                <a:extLst>
                  <a:ext uri="{0D108BD9-81ED-4DB2-BD59-A6C34878D82A}">
                    <a16:rowId xmlns:a16="http://schemas.microsoft.com/office/drawing/2014/main" val="2233546129"/>
                  </a:ext>
                </a:extLst>
              </a:tr>
              <a:tr h="370840">
                <a:tc>
                  <a:txBody>
                    <a:bodyPr/>
                    <a:lstStyle/>
                    <a:p>
                      <a:r>
                        <a:rPr lang="da-DK" sz="1600" b="0" i="0" kern="1200" dirty="0">
                          <a:solidFill>
                            <a:schemeClr val="dk1"/>
                          </a:solidFill>
                          <a:effectLst/>
                          <a:latin typeface="+mn-lt"/>
                          <a:ea typeface="+mn-ea"/>
                          <a:cs typeface="+mn-cs"/>
                        </a:rPr>
                        <a:t>Wed., Nov. 18</a:t>
                      </a:r>
                      <a:br>
                        <a:rPr lang="da-DK" sz="1600" dirty="0"/>
                      </a:br>
                      <a:r>
                        <a:rPr lang="da-DK" sz="1600" b="0" i="0" kern="1200" dirty="0">
                          <a:solidFill>
                            <a:schemeClr val="dk1"/>
                          </a:solidFill>
                          <a:effectLst/>
                          <a:latin typeface="+mn-lt"/>
                          <a:ea typeface="+mn-ea"/>
                          <a:cs typeface="+mn-cs"/>
                        </a:rPr>
                        <a:t>11:30am-12:45pm ET</a:t>
                      </a:r>
                      <a:endParaRPr lang="en-US" sz="1600" dirty="0"/>
                    </a:p>
                  </a:txBody>
                  <a:tcPr/>
                </a:tc>
                <a:tc>
                  <a:txBody>
                    <a:bodyPr/>
                    <a:lstStyle/>
                    <a:p>
                      <a:r>
                        <a:rPr lang="en-US" sz="1600" dirty="0"/>
                        <a:t>BOF</a:t>
                      </a:r>
                    </a:p>
                  </a:txBody>
                  <a:tcPr/>
                </a:tc>
                <a:tc>
                  <a:txBody>
                    <a:bodyPr/>
                    <a:lstStyle/>
                    <a:p>
                      <a:pPr fontAlgn="t"/>
                      <a:r>
                        <a:rPr lang="en-US" sz="1600" u="none" strike="noStrike" dirty="0" err="1">
                          <a:solidFill>
                            <a:srgbClr val="329FFF"/>
                          </a:solidFill>
                          <a:effectLst/>
                          <a:latin typeface="+mn-lt"/>
                          <a:hlinkClick r:id="rId10"/>
                        </a:rPr>
                        <a:t>Spack</a:t>
                      </a:r>
                      <a:r>
                        <a:rPr lang="en-US" sz="1600" u="none" strike="noStrike" dirty="0">
                          <a:solidFill>
                            <a:srgbClr val="329FFF"/>
                          </a:solidFill>
                          <a:effectLst/>
                          <a:latin typeface="+mn-lt"/>
                          <a:hlinkClick r:id="rId10"/>
                        </a:rPr>
                        <a:t> Community BOF</a:t>
                      </a:r>
                      <a:r>
                        <a:rPr lang="en-US" sz="1600" u="none" strike="noStrike" dirty="0">
                          <a:solidFill>
                            <a:srgbClr val="329FFF"/>
                          </a:solidFill>
                          <a:effectLst/>
                          <a:latin typeface="+mn-lt"/>
                        </a:rPr>
                        <a:t> </a:t>
                      </a:r>
                      <a:r>
                        <a:rPr lang="en-US" sz="1600" u="none" strike="noStrike" dirty="0">
                          <a:solidFill>
                            <a:schemeClr val="tx1"/>
                          </a:solidFill>
                          <a:effectLst/>
                          <a:latin typeface="+mn-lt"/>
                        </a:rPr>
                        <a:t>(TP or XO registration required; XO available for </a:t>
                      </a:r>
                      <a:r>
                        <a:rPr lang="en-US" sz="1600" u="sng" strike="noStrike" dirty="0">
                          <a:solidFill>
                            <a:schemeClr val="tx1"/>
                          </a:solidFill>
                          <a:effectLst/>
                          <a:latin typeface="+mn-lt"/>
                        </a:rPr>
                        <a:t>free</a:t>
                      </a:r>
                      <a:r>
                        <a:rPr lang="en-US" sz="1600" u="none" strike="noStrike" dirty="0">
                          <a:solidFill>
                            <a:schemeClr val="tx1"/>
                          </a:solidFill>
                          <a:effectLst/>
                          <a:latin typeface="+mn-lt"/>
                        </a:rPr>
                        <a:t>)</a:t>
                      </a:r>
                      <a:endParaRPr lang="en-US" sz="1600" dirty="0">
                        <a:solidFill>
                          <a:schemeClr val="tx1"/>
                        </a:solidFill>
                        <a:effectLst/>
                        <a:latin typeface="+mn-lt"/>
                      </a:endParaRPr>
                    </a:p>
                  </a:txBody>
                  <a:tcPr marL="114300" marR="114300"/>
                </a:tc>
                <a:extLst>
                  <a:ext uri="{0D108BD9-81ED-4DB2-BD59-A6C34878D82A}">
                    <a16:rowId xmlns:a16="http://schemas.microsoft.com/office/drawing/2014/main" val="3822950918"/>
                  </a:ext>
                </a:extLst>
              </a:tr>
              <a:tr h="370840">
                <a:tc>
                  <a:txBody>
                    <a:bodyPr/>
                    <a:lstStyle/>
                    <a:p>
                      <a:r>
                        <a:rPr lang="en-US" sz="1600" b="0" i="0" kern="1200" dirty="0">
                          <a:solidFill>
                            <a:schemeClr val="dk1"/>
                          </a:solidFill>
                          <a:effectLst/>
                          <a:latin typeface="+mn-lt"/>
                          <a:ea typeface="+mn-ea"/>
                          <a:cs typeface="+mn-cs"/>
                        </a:rPr>
                        <a:t>Thursday, Nov. 19</a:t>
                      </a:r>
                      <a:br>
                        <a:rPr lang="en-US" sz="1600" dirty="0"/>
                      </a:br>
                      <a:r>
                        <a:rPr lang="en-US" sz="1600" b="0" i="0" kern="1200" dirty="0">
                          <a:solidFill>
                            <a:schemeClr val="dk1"/>
                          </a:solidFill>
                          <a:effectLst/>
                          <a:latin typeface="+mn-lt"/>
                          <a:ea typeface="+mn-ea"/>
                          <a:cs typeface="+mn-cs"/>
                        </a:rPr>
                        <a:t>2:30pm-3:45pm ET</a:t>
                      </a:r>
                      <a:endParaRPr lang="en-US" sz="1600" dirty="0"/>
                    </a:p>
                  </a:txBody>
                  <a:tcPr/>
                </a:tc>
                <a:tc>
                  <a:txBody>
                    <a:bodyPr/>
                    <a:lstStyle/>
                    <a:p>
                      <a:r>
                        <a:rPr lang="en-US" sz="1600" dirty="0"/>
                        <a:t>BOF</a:t>
                      </a:r>
                    </a:p>
                  </a:txBody>
                  <a:tcPr/>
                </a:tc>
                <a:tc>
                  <a:txBody>
                    <a:bodyPr/>
                    <a:lstStyle/>
                    <a:p>
                      <a:r>
                        <a:rPr lang="en-US" sz="1600" b="0" i="0" u="none" strike="noStrike" kern="1200" dirty="0">
                          <a:solidFill>
                            <a:schemeClr val="dk1"/>
                          </a:solidFill>
                          <a:effectLst/>
                          <a:latin typeface="+mn-lt"/>
                          <a:ea typeface="+mn-ea"/>
                          <a:cs typeface="+mn-cs"/>
                          <a:hlinkClick r:id="rId11"/>
                        </a:rPr>
                        <a:t>Software Engineering and Reuse in Modeling, Simulation, and Data Analytics for Science and Engineering</a:t>
                      </a:r>
                      <a:r>
                        <a:rPr lang="en-US" sz="1600" b="0" i="0" u="none" strike="noStrike" kern="1200" dirty="0">
                          <a:solidFill>
                            <a:schemeClr val="dk1"/>
                          </a:solidFill>
                          <a:effectLst/>
                          <a:latin typeface="+mn-lt"/>
                          <a:ea typeface="+mn-ea"/>
                          <a:cs typeface="+mn-cs"/>
                        </a:rPr>
                        <a:t> </a:t>
                      </a:r>
                      <a:r>
                        <a:rPr lang="en-US" sz="1600" u="none" strike="noStrike" dirty="0">
                          <a:solidFill>
                            <a:schemeClr val="tx1"/>
                          </a:solidFill>
                          <a:effectLst/>
                          <a:latin typeface="+mn-lt"/>
                        </a:rPr>
                        <a:t>(TP or XO registration required; XO available for </a:t>
                      </a:r>
                      <a:r>
                        <a:rPr lang="en-US" sz="1600" u="sng" strike="noStrike" dirty="0">
                          <a:solidFill>
                            <a:schemeClr val="tx1"/>
                          </a:solidFill>
                          <a:effectLst/>
                          <a:latin typeface="+mn-lt"/>
                        </a:rPr>
                        <a:t>free</a:t>
                      </a:r>
                      <a:r>
                        <a:rPr lang="en-US" sz="1600" u="none" strike="noStrike" dirty="0">
                          <a:solidFill>
                            <a:schemeClr val="tx1"/>
                          </a:solidFill>
                          <a:effectLst/>
                          <a:latin typeface="+mn-lt"/>
                        </a:rPr>
                        <a:t>)</a:t>
                      </a:r>
                      <a:endParaRPr lang="en-US" sz="1600" dirty="0">
                        <a:latin typeface="+mn-lt"/>
                      </a:endParaRPr>
                    </a:p>
                  </a:txBody>
                  <a:tcPr/>
                </a:tc>
                <a:extLst>
                  <a:ext uri="{0D108BD9-81ED-4DB2-BD59-A6C34878D82A}">
                    <a16:rowId xmlns:a16="http://schemas.microsoft.com/office/drawing/2014/main" val="2762425322"/>
                  </a:ext>
                </a:extLst>
              </a:tr>
            </a:tbl>
          </a:graphicData>
        </a:graphic>
      </p:graphicFrame>
      <p:sp>
        <p:nvSpPr>
          <p:cNvPr id="2" name="Title 1">
            <a:extLst>
              <a:ext uri="{FF2B5EF4-FFF2-40B4-BE49-F238E27FC236}">
                <a16:creationId xmlns:a16="http://schemas.microsoft.com/office/drawing/2014/main" id="{C7588BC8-0026-42EB-90DC-332CB65B82FA}"/>
              </a:ext>
            </a:extLst>
          </p:cNvPr>
          <p:cNvSpPr>
            <a:spLocks noGrp="1"/>
          </p:cNvSpPr>
          <p:nvPr>
            <p:ph type="title"/>
          </p:nvPr>
        </p:nvSpPr>
        <p:spPr>
          <a:xfrm>
            <a:off x="365760" y="207196"/>
            <a:ext cx="11372473" cy="914400"/>
          </a:xfrm>
        </p:spPr>
        <p:txBody>
          <a:bodyPr/>
          <a:lstStyle/>
          <a:p>
            <a:r>
              <a:rPr lang="en-US" dirty="0"/>
              <a:t>Additional Software-Related Events at SC20</a:t>
            </a:r>
          </a:p>
        </p:txBody>
      </p:sp>
    </p:spTree>
    <p:extLst>
      <p:ext uri="{BB962C8B-B14F-4D97-AF65-F5344CB8AC3E}">
        <p14:creationId xmlns:p14="http://schemas.microsoft.com/office/powerpoint/2010/main" val="1558765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8EC2E83-5B91-447D-A363-53E4E7247F0E}"/>
              </a:ext>
            </a:extLst>
          </p:cNvPr>
          <p:cNvSpPr>
            <a:spLocks noGrp="1"/>
          </p:cNvSpPr>
          <p:nvPr>
            <p:ph type="title"/>
          </p:nvPr>
        </p:nvSpPr>
        <p:spPr/>
        <p:txBody>
          <a:bodyPr/>
          <a:lstStyle/>
          <a:p>
            <a:r>
              <a:rPr lang="en-US" dirty="0"/>
              <a:t>Tutorial Objectives</a:t>
            </a:r>
          </a:p>
        </p:txBody>
      </p:sp>
      <p:sp>
        <p:nvSpPr>
          <p:cNvPr id="4" name="Content Placeholder 3">
            <a:extLst>
              <a:ext uri="{FF2B5EF4-FFF2-40B4-BE49-F238E27FC236}">
                <a16:creationId xmlns:a16="http://schemas.microsoft.com/office/drawing/2014/main" id="{55CDB2E1-5AD6-4BAC-8479-FC105DBCEBB2}"/>
              </a:ext>
            </a:extLst>
          </p:cNvPr>
          <p:cNvSpPr>
            <a:spLocks noGrp="1"/>
          </p:cNvSpPr>
          <p:nvPr>
            <p:ph idx="1"/>
          </p:nvPr>
        </p:nvSpPr>
        <p:spPr>
          <a:xfrm>
            <a:off x="365760" y="911509"/>
            <a:ext cx="11369809" cy="4047778"/>
          </a:xfrm>
        </p:spPr>
        <p:txBody>
          <a:bodyPr/>
          <a:lstStyle/>
          <a:p>
            <a:pPr marL="0" indent="0">
              <a:buNone/>
            </a:pPr>
            <a:r>
              <a:rPr lang="en-US" sz="2400" b="1" dirty="0"/>
              <a:t>Overview of best practices in software engineering explicitly tailored for CSE </a:t>
            </a:r>
          </a:p>
          <a:p>
            <a:r>
              <a:rPr lang="en-US" sz="2400" b="1" dirty="0"/>
              <a:t>Why: </a:t>
            </a:r>
            <a:r>
              <a:rPr lang="en-US" sz="2400" dirty="0"/>
              <a:t>Increase CSE software quality, sustainability, productivity </a:t>
            </a:r>
          </a:p>
          <a:p>
            <a:pPr lvl="1">
              <a:spcBef>
                <a:spcPts val="200"/>
              </a:spcBef>
            </a:pPr>
            <a:r>
              <a:rPr lang="en-US" sz="2000" dirty="0"/>
              <a:t>Better CSE software &gt; better CSE research &gt; broader CSE impact</a:t>
            </a:r>
          </a:p>
          <a:p>
            <a:r>
              <a:rPr lang="en-US" sz="2400" b="1" dirty="0"/>
              <a:t>Who: </a:t>
            </a:r>
            <a:r>
              <a:rPr lang="en-US" sz="2400" dirty="0"/>
              <a:t>Practices relevant for projects of all sizes</a:t>
            </a:r>
          </a:p>
          <a:p>
            <a:pPr lvl="1">
              <a:spcBef>
                <a:spcPts val="200"/>
              </a:spcBef>
            </a:pPr>
            <a:r>
              <a:rPr lang="en-US" sz="2000" b="1" dirty="0"/>
              <a:t>emphasis on small teams</a:t>
            </a:r>
            <a:r>
              <a:rPr lang="en-US" sz="2000" dirty="0"/>
              <a:t>, e.g., a faculty member and </a:t>
            </a:r>
            <a:br>
              <a:rPr lang="en-US" sz="2000" dirty="0"/>
            </a:br>
            <a:r>
              <a:rPr lang="en-US" sz="2000" dirty="0"/>
              <a:t>collaborating students  </a:t>
            </a:r>
          </a:p>
          <a:p>
            <a:r>
              <a:rPr lang="en-US" sz="2400" b="1" dirty="0"/>
              <a:t>Approach: </a:t>
            </a:r>
          </a:p>
          <a:p>
            <a:pPr lvl="1">
              <a:spcBef>
                <a:spcPts val="200"/>
              </a:spcBef>
            </a:pPr>
            <a:r>
              <a:rPr lang="en-US" sz="2000" b="1" dirty="0"/>
              <a:t>Useful</a:t>
            </a:r>
            <a:r>
              <a:rPr lang="en-US" sz="2000" dirty="0"/>
              <a:t> information, examples, exercises, pointers to other resources</a:t>
            </a:r>
          </a:p>
          <a:p>
            <a:pPr lvl="1">
              <a:spcBef>
                <a:spcPts val="400"/>
              </a:spcBef>
            </a:pPr>
            <a:r>
              <a:rPr lang="en-US" sz="2000" b="1" dirty="0"/>
              <a:t>Not to prescribe any particular practices </a:t>
            </a:r>
            <a:r>
              <a:rPr lang="en-US" sz="2000" dirty="0"/>
              <a:t>as “must use”</a:t>
            </a:r>
          </a:p>
          <a:p>
            <a:pPr lvl="2">
              <a:spcBef>
                <a:spcPts val="0"/>
              </a:spcBef>
            </a:pPr>
            <a:r>
              <a:rPr lang="en-US" sz="1800" dirty="0"/>
              <a:t>Be informative about practices that have worked for some projects </a:t>
            </a:r>
          </a:p>
          <a:p>
            <a:pPr lvl="1">
              <a:spcBef>
                <a:spcPts val="400"/>
              </a:spcBef>
            </a:pPr>
            <a:r>
              <a:rPr lang="en-US" sz="2000" dirty="0"/>
              <a:t>Recommend a series of small, </a:t>
            </a:r>
            <a:r>
              <a:rPr lang="en-US" sz="2000" b="1" dirty="0"/>
              <a:t>incremental improvements</a:t>
            </a:r>
          </a:p>
          <a:p>
            <a:pPr lvl="2">
              <a:spcBef>
                <a:spcPts val="0"/>
              </a:spcBef>
            </a:pPr>
            <a:r>
              <a:rPr lang="en-US" dirty="0"/>
              <a:t>Emphasize adoption of practices that help productivity rather than put unsustainable burden </a:t>
            </a:r>
            <a:endParaRPr lang="en-US" b="1" dirty="0"/>
          </a:p>
          <a:p>
            <a:pPr lvl="1">
              <a:spcBef>
                <a:spcPts val="400"/>
              </a:spcBef>
            </a:pPr>
            <a:r>
              <a:rPr lang="en-US" sz="2000" b="1" dirty="0"/>
              <a:t>Customize as needed </a:t>
            </a:r>
            <a:r>
              <a:rPr lang="en-US" sz="2000" dirty="0"/>
              <a:t>for each project</a:t>
            </a:r>
          </a:p>
          <a:p>
            <a:r>
              <a:rPr lang="en-US" dirty="0"/>
              <a:t>Remember: your code will live longer than you expect.  </a:t>
            </a:r>
            <a:r>
              <a:rPr lang="en-US" i="1" dirty="0"/>
              <a:t>Prepare for it!</a:t>
            </a:r>
          </a:p>
        </p:txBody>
      </p:sp>
      <p:grpSp>
        <p:nvGrpSpPr>
          <p:cNvPr id="5" name="Group 4">
            <a:extLst>
              <a:ext uri="{FF2B5EF4-FFF2-40B4-BE49-F238E27FC236}">
                <a16:creationId xmlns:a16="http://schemas.microsoft.com/office/drawing/2014/main" id="{ED2C5026-F293-4875-A66A-F6C46B01146A}"/>
              </a:ext>
            </a:extLst>
          </p:cNvPr>
          <p:cNvGrpSpPr/>
          <p:nvPr/>
        </p:nvGrpSpPr>
        <p:grpSpPr>
          <a:xfrm>
            <a:off x="8659808" y="2275103"/>
            <a:ext cx="3345103" cy="1527135"/>
            <a:chOff x="1221440" y="2819400"/>
            <a:chExt cx="5136248" cy="2800725"/>
          </a:xfrm>
        </p:grpSpPr>
        <p:cxnSp>
          <p:nvCxnSpPr>
            <p:cNvPr id="6" name="Straight Arrow Connector 5">
              <a:extLst>
                <a:ext uri="{FF2B5EF4-FFF2-40B4-BE49-F238E27FC236}">
                  <a16:creationId xmlns:a16="http://schemas.microsoft.com/office/drawing/2014/main" id="{625DBA50-3A53-419B-9667-FA12BD4888EB}"/>
                </a:ext>
              </a:extLst>
            </p:cNvPr>
            <p:cNvCxnSpPr/>
            <p:nvPr/>
          </p:nvCxnSpPr>
          <p:spPr>
            <a:xfrm flipV="1">
              <a:off x="1828800" y="2819400"/>
              <a:ext cx="0" cy="21336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7" name="Straight Arrow Connector 6">
              <a:extLst>
                <a:ext uri="{FF2B5EF4-FFF2-40B4-BE49-F238E27FC236}">
                  <a16:creationId xmlns:a16="http://schemas.microsoft.com/office/drawing/2014/main" id="{8C82ED0C-2AD2-4C1D-8797-026D4CC8151E}"/>
                </a:ext>
              </a:extLst>
            </p:cNvPr>
            <p:cNvCxnSpPr/>
            <p:nvPr/>
          </p:nvCxnSpPr>
          <p:spPr>
            <a:xfrm>
              <a:off x="1828800" y="4953000"/>
              <a:ext cx="42672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8" name="TextBox 7">
              <a:extLst>
                <a:ext uri="{FF2B5EF4-FFF2-40B4-BE49-F238E27FC236}">
                  <a16:creationId xmlns:a16="http://schemas.microsoft.com/office/drawing/2014/main" id="{F8BCC66B-95A7-4DB5-B0EC-DA978ECB1DBB}"/>
                </a:ext>
              </a:extLst>
            </p:cNvPr>
            <p:cNvSpPr txBox="1"/>
            <p:nvPr/>
          </p:nvSpPr>
          <p:spPr>
            <a:xfrm rot="16200000">
              <a:off x="923849" y="3766860"/>
              <a:ext cx="1067759" cy="472577"/>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Arial" charset="0"/>
                  <a:ea typeface="+mn-ea"/>
                  <a:cs typeface="Arial" charset="0"/>
                </a:rPr>
                <a:t>Cost</a:t>
              </a:r>
            </a:p>
          </p:txBody>
        </p:sp>
        <p:sp>
          <p:nvSpPr>
            <p:cNvPr id="9" name="TextBox 8">
              <a:extLst>
                <a:ext uri="{FF2B5EF4-FFF2-40B4-BE49-F238E27FC236}">
                  <a16:creationId xmlns:a16="http://schemas.microsoft.com/office/drawing/2014/main" id="{A2E370F4-0D29-4D47-A2EF-C0D66464F884}"/>
                </a:ext>
              </a:extLst>
            </p:cNvPr>
            <p:cNvSpPr txBox="1"/>
            <p:nvPr/>
          </p:nvSpPr>
          <p:spPr>
            <a:xfrm>
              <a:off x="3228867" y="5053524"/>
              <a:ext cx="1477294" cy="56445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0" normalizeH="0" baseline="0" noProof="0" dirty="0">
                  <a:ln>
                    <a:noFill/>
                  </a:ln>
                  <a:solidFill>
                    <a:prstClr val="black"/>
                  </a:solidFill>
                  <a:effectLst/>
                  <a:uLnTx/>
                  <a:uFillTx/>
                  <a:latin typeface="Arial" charset="0"/>
                  <a:ea typeface="+mn-ea"/>
                  <a:cs typeface="Arial" charset="0"/>
                </a:rPr>
                <a:t>Progress</a:t>
              </a:r>
            </a:p>
          </p:txBody>
        </p:sp>
        <p:cxnSp>
          <p:nvCxnSpPr>
            <p:cNvPr id="10" name="Straight Connector 9">
              <a:extLst>
                <a:ext uri="{FF2B5EF4-FFF2-40B4-BE49-F238E27FC236}">
                  <a16:creationId xmlns:a16="http://schemas.microsoft.com/office/drawing/2014/main" id="{59306A7D-D579-466C-8866-4AFB4F7B65DD}"/>
                </a:ext>
              </a:extLst>
            </p:cNvPr>
            <p:cNvCxnSpPr/>
            <p:nvPr/>
          </p:nvCxnSpPr>
          <p:spPr>
            <a:xfrm>
              <a:off x="5715000" y="4816152"/>
              <a:ext cx="0" cy="27369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3D470693-7E1E-4171-B85B-B76EC6E00269}"/>
                </a:ext>
              </a:extLst>
            </p:cNvPr>
            <p:cNvSpPr txBox="1"/>
            <p:nvPr/>
          </p:nvSpPr>
          <p:spPr>
            <a:xfrm>
              <a:off x="1513456" y="5042031"/>
              <a:ext cx="864421" cy="56445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Arial" charset="0"/>
                  <a:ea typeface="+mn-ea"/>
                  <a:cs typeface="Arial" charset="0"/>
                </a:rPr>
                <a:t>Start</a:t>
              </a:r>
            </a:p>
          </p:txBody>
        </p:sp>
        <p:sp>
          <p:nvSpPr>
            <p:cNvPr id="12" name="TextBox 11">
              <a:extLst>
                <a:ext uri="{FF2B5EF4-FFF2-40B4-BE49-F238E27FC236}">
                  <a16:creationId xmlns:a16="http://schemas.microsoft.com/office/drawing/2014/main" id="{3992A356-2838-4BF3-A6FF-DB1DE251E1B9}"/>
                </a:ext>
              </a:extLst>
            </p:cNvPr>
            <p:cNvSpPr txBox="1"/>
            <p:nvPr/>
          </p:nvSpPr>
          <p:spPr>
            <a:xfrm>
              <a:off x="5340664" y="5055670"/>
              <a:ext cx="1017024" cy="564455"/>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1" u="none" strike="noStrike" kern="1200" cap="none" spc="0" normalizeH="0" baseline="0" noProof="0" dirty="0">
                  <a:ln>
                    <a:noFill/>
                  </a:ln>
                  <a:solidFill>
                    <a:prstClr val="black"/>
                  </a:solidFill>
                  <a:effectLst/>
                  <a:uLnTx/>
                  <a:uFillTx/>
                  <a:latin typeface="Arial" charset="0"/>
                  <a:ea typeface="+mn-ea"/>
                  <a:cs typeface="Arial" charset="0"/>
                </a:rPr>
                <a:t>Finish</a:t>
              </a:r>
            </a:p>
          </p:txBody>
        </p:sp>
        <p:cxnSp>
          <p:nvCxnSpPr>
            <p:cNvPr id="13" name="Straight Connector 12">
              <a:extLst>
                <a:ext uri="{FF2B5EF4-FFF2-40B4-BE49-F238E27FC236}">
                  <a16:creationId xmlns:a16="http://schemas.microsoft.com/office/drawing/2014/main" id="{10A9891B-AEE2-444A-AB4D-E3BCE77155D5}"/>
                </a:ext>
              </a:extLst>
            </p:cNvPr>
            <p:cNvCxnSpPr/>
            <p:nvPr/>
          </p:nvCxnSpPr>
          <p:spPr>
            <a:xfrm flipV="1">
              <a:off x="1843033" y="2947405"/>
              <a:ext cx="3891330" cy="2005595"/>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047613D8-797E-417B-B8E3-697385BA8138}"/>
                </a:ext>
              </a:extLst>
            </p:cNvPr>
            <p:cNvCxnSpPr/>
            <p:nvPr/>
          </p:nvCxnSpPr>
          <p:spPr>
            <a:xfrm flipV="1">
              <a:off x="1843033" y="4336335"/>
              <a:ext cx="629455" cy="616665"/>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89318A58-E5F5-4B59-A0D5-5475E1E0E299}"/>
                </a:ext>
              </a:extLst>
            </p:cNvPr>
            <p:cNvCxnSpPr/>
            <p:nvPr/>
          </p:nvCxnSpPr>
          <p:spPr>
            <a:xfrm flipV="1">
              <a:off x="2472489" y="3826882"/>
              <a:ext cx="3235005" cy="509453"/>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grpSp>
          <p:nvGrpSpPr>
            <p:cNvPr id="16" name="Group 15">
              <a:extLst>
                <a:ext uri="{FF2B5EF4-FFF2-40B4-BE49-F238E27FC236}">
                  <a16:creationId xmlns:a16="http://schemas.microsoft.com/office/drawing/2014/main" id="{C52B53E9-BD65-46EF-98C1-CC306F93C3CB}"/>
                </a:ext>
              </a:extLst>
            </p:cNvPr>
            <p:cNvGrpSpPr/>
            <p:nvPr/>
          </p:nvGrpSpPr>
          <p:grpSpPr>
            <a:xfrm>
              <a:off x="2057400" y="2947405"/>
              <a:ext cx="2048669" cy="801054"/>
              <a:chOff x="6663843" y="2438400"/>
              <a:chExt cx="2048669" cy="801054"/>
            </a:xfrm>
          </p:grpSpPr>
          <p:sp>
            <p:nvSpPr>
              <p:cNvPr id="17" name="TextBox 16">
                <a:extLst>
                  <a:ext uri="{FF2B5EF4-FFF2-40B4-BE49-F238E27FC236}">
                    <a16:creationId xmlns:a16="http://schemas.microsoft.com/office/drawing/2014/main" id="{65F0C855-233F-4C29-B994-CDB75371A55D}"/>
                  </a:ext>
                </a:extLst>
              </p:cNvPr>
              <p:cNvSpPr txBox="1"/>
              <p:nvPr/>
            </p:nvSpPr>
            <p:spPr>
              <a:xfrm>
                <a:off x="7120197" y="2438400"/>
                <a:ext cx="1592315" cy="801054"/>
              </a:xfrm>
              <a:prstGeom prst="rect">
                <a:avLst/>
              </a:prstGeom>
              <a:noFill/>
            </p:spPr>
            <p:txBody>
              <a:bodyPr wrap="none" rtlCol="0">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mn-ea"/>
                    <a:cs typeface="Arial" charset="0"/>
                  </a:rPr>
                  <a:t>Old Process</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Arial" charset="0"/>
                    <a:ea typeface="+mn-ea"/>
                    <a:cs typeface="Arial" charset="0"/>
                  </a:rPr>
                  <a:t>New Process</a:t>
                </a:r>
              </a:p>
            </p:txBody>
          </p:sp>
          <p:cxnSp>
            <p:nvCxnSpPr>
              <p:cNvPr id="18" name="Straight Connector 17">
                <a:extLst>
                  <a:ext uri="{FF2B5EF4-FFF2-40B4-BE49-F238E27FC236}">
                    <a16:creationId xmlns:a16="http://schemas.microsoft.com/office/drawing/2014/main" id="{1DF19475-7C9A-4B1C-9D15-B586E5B96000}"/>
                  </a:ext>
                </a:extLst>
              </p:cNvPr>
              <p:cNvCxnSpPr/>
              <p:nvPr/>
            </p:nvCxnSpPr>
            <p:spPr>
              <a:xfrm>
                <a:off x="6663843" y="2590800"/>
                <a:ext cx="433761"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955B4A1B-4C28-4961-8E6F-28CAD9EE3806}"/>
                  </a:ext>
                </a:extLst>
              </p:cNvPr>
              <p:cNvCxnSpPr/>
              <p:nvPr/>
            </p:nvCxnSpPr>
            <p:spPr>
              <a:xfrm>
                <a:off x="6663843" y="2878138"/>
                <a:ext cx="445057" cy="0"/>
              </a:xfrm>
              <a:prstGeom prst="line">
                <a:avLst/>
              </a:prstGeom>
              <a:ln>
                <a:solidFill>
                  <a:srgbClr val="00B050"/>
                </a:solidFill>
              </a:ln>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761674233"/>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6950</TotalTime>
  <Words>1654</Words>
  <Application>Microsoft Office PowerPoint</Application>
  <PresentationFormat>Custom</PresentationFormat>
  <Paragraphs>159</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Arial Black</vt:lpstr>
      <vt:lpstr>Calibri</vt:lpstr>
      <vt:lpstr>Presentations (Wide Screen)</vt:lpstr>
      <vt:lpstr>Welcome to…</vt:lpstr>
      <vt:lpstr>License, Citation and Acknowledgements</vt:lpstr>
      <vt:lpstr>About Us</vt:lpstr>
      <vt:lpstr>The IDEAS-ECP team works with the ECP community to improve developer productivity and software sustainability as key aspects of increasing overall scientific productivity</vt:lpstr>
      <vt:lpstr>Advancing Scientific Productivity through Better Scientific Software: Developer Productivity and Software Sustainability Report</vt:lpstr>
      <vt:lpstr>Building an Online Community</vt:lpstr>
      <vt:lpstr>Follow IDEAS and BSSw</vt:lpstr>
      <vt:lpstr>Additional Software-Related Events at SC20</vt:lpstr>
      <vt:lpstr>Tutorial Objectives</vt:lpstr>
      <vt:lpstr>Hands-On Activities</vt:lpstr>
      <vt:lpstr>Handling Questions and Discussion</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439</cp:revision>
  <cp:lastPrinted>2017-11-02T18:35:01Z</cp:lastPrinted>
  <dcterms:created xsi:type="dcterms:W3CDTF">2018-11-06T17:28:56Z</dcterms:created>
  <dcterms:modified xsi:type="dcterms:W3CDTF">2020-11-07T18:34:23Z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